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modernComment_100_0.xml" ContentType="application/vnd.ms-powerpoint.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32918400" cy="21945600"/>
  <p:notesSz cx="6858000" cy="9144000"/>
  <p:embeddedFontLst>
    <p:embeddedFont>
      <p:font typeface="Arial" panose="020B0604020202020204" pitchFamily="34" charset="0"/>
      <p:regular r:id="rId5"/>
    </p:embeddedFont>
    <p:embeddedFont>
      <p:font typeface="Arial Bold" panose="020B0704020202020204" pitchFamily="34" charset="0"/>
      <p:regular r:id="rId6"/>
      <p:bold r:id="rId7"/>
    </p:embeddedFon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2480A-8505-2415-B91A-04A2DE9DE207}" name="Paul Misasi" initials="PM" userId="S::pmisasi@kansashsc.org::31bff27c-be90-4b5d-a48f-2e32637ff99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5A636"/>
    <a:srgbClr val="10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C74C5-550C-7B4E-BBE0-C160B9BEC215}" v="1" dt="2023-05-04T21:07:48.901"/>
    <p1510:client id="{7CBCBE46-BA28-980B-24DC-977E5EFBBE5E}" v="245" dt="2023-05-03T22:40:33.199"/>
    <p1510:client id="{9AE2028D-B62C-0625-FF83-D50D1C926305}" v="73" dt="2023-05-03T23:05:48.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44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heme" Target="theme/theme1.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60238B50-40BF-40E8-8B8D-D863B22C26FB}" authorId="{3762480A-8505-2415-B91A-04A2DE9DE207}" status="resolved" created="2023-04-29T20:07:20.930" complete="100000">
    <ac:txMkLst xmlns:ac="http://schemas.microsoft.com/office/drawing/2013/main/command">
      <pc:docMk xmlns:pc="http://schemas.microsoft.com/office/powerpoint/2013/main/command"/>
      <pc:sldMk xmlns:pc="http://schemas.microsoft.com/office/powerpoint/2013/main/command" cId="0" sldId="256"/>
      <ac:spMk id="11" creationId="{00000000-0000-0000-0000-000000000000}"/>
      <ac:txMk cp="0">
        <ac:context len="1" hash="13"/>
      </ac:txMk>
    </ac:txMkLst>
    <p188:pos x="14098517" y="11431821"/>
    <p188:txBody>
      <a:bodyPr/>
      <a:lstStyle/>
      <a:p>
        <a:r>
          <a:rPr lang="en-US"/>
          <a:t>WAY too much text.  Use a bulleted list of propositions and larger text.  See my announcement in the Canvas PH/EBM course about poster design.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5BDC7-BA2D-4554-8AE4-1D2E314EC140}" type="datetimeFigureOut">
              <a:t>5/8/2023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1B4CC-C6D8-4340-9400-920E84337A46}" type="slidenum">
              <a:t>‹#›</a:t>
            </a:fld>
            <a:endParaRPr lang="en-US"/>
          </a:p>
        </p:txBody>
      </p:sp>
    </p:spTree>
    <p:extLst>
      <p:ext uri="{BB962C8B-B14F-4D97-AF65-F5344CB8AC3E}">
        <p14:creationId xmlns:p14="http://schemas.microsoft.com/office/powerpoint/2010/main" val="1075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pPr marL="342900" indent="-342900">
              <a:buAutoNum type="arabicPeriod"/>
            </a:pPr>
            <a:r>
              <a:rPr lang="en-US"/>
              <a:t>Smythe J.F., Teixeira O.H., Vlad P., et. al.: Initial evaluation of heart murmurs: are laboratory tests necessary?. Pediatrics 1990; 86: pp. 497-500.</a:t>
            </a:r>
          </a:p>
          <a:p>
            <a:pPr marL="342900" indent="-342900">
              <a:buAutoNum type="arabicPeriod"/>
            </a:pPr>
            <a:r>
              <a:rPr lang="en-US"/>
              <a:t>Silverman M.E., Wooley C.F., Samuel A.: Levine and the history of grading systolic murmurs. Am J </a:t>
            </a:r>
            <a:r>
              <a:rPr lang="en-US" err="1"/>
              <a:t>Cardiol</a:t>
            </a:r>
            <a:r>
              <a:rPr lang="en-US"/>
              <a:t> 2008; 102: pp. 1107-1110.</a:t>
            </a:r>
            <a:endParaRPr lang="en-US">
              <a:cs typeface="Calibri"/>
            </a:endParaRPr>
          </a:p>
          <a:p>
            <a:pPr marL="342900" indent="-342900">
              <a:buAutoNum type="arabicPeriod"/>
            </a:pPr>
            <a:r>
              <a:rPr lang="en-US"/>
              <a:t>Bonow R.O., Carabello B.A., Chatterjee K., et. al.: 2008 Focused update incorporated into the ACC/AHA 2006 guidelines for the management of patients with valvular heart disease: a report of the American College of Cardiology/American Heart Association Task Force on Practice Guidelines (Writing Committee to Revise the 1998 Guidelines for the Management of Patients With Valvular Heart Disease): endorsed by the Society of Cardiovascular Anesthesiologists, Society for Cardiovascular Angiography and Interventions, and Society of Thoracic Surgeons. Circulation 2008; 118: pp. e523-e661.</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E651B4CC-C6D8-4340-9400-920E84337A46}" type="slidenum">
              <a:t>1</a:t>
            </a:fld>
            <a:endParaRPr lang="en-US"/>
          </a:p>
        </p:txBody>
      </p:sp>
    </p:spTree>
    <p:extLst>
      <p:ext uri="{BB962C8B-B14F-4D97-AF65-F5344CB8AC3E}">
        <p14:creationId xmlns:p14="http://schemas.microsoft.com/office/powerpoint/2010/main" val="283163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pPr marL="342900" indent="-342900">
              <a:buAutoNum type="arabicPeriod"/>
            </a:pPr>
            <a:r>
              <a:rPr lang="en-US"/>
              <a:t>Smythe J.F., Teixeira O.H., Vlad P., et. al.: Initial evaluation of heart murmurs: are laboratory tests necessary?. Pediatrics 1990; 86: pp. 497-500.</a:t>
            </a:r>
          </a:p>
          <a:p>
            <a:pPr marL="342900" indent="-342900">
              <a:buAutoNum type="arabicPeriod"/>
            </a:pPr>
            <a:r>
              <a:rPr lang="en-US"/>
              <a:t>Silverman M.E., Wooley C.F., Samuel A.: Levine and the history of grading systolic murmurs. Am J </a:t>
            </a:r>
            <a:r>
              <a:rPr lang="en-US" err="1"/>
              <a:t>Cardiol</a:t>
            </a:r>
            <a:r>
              <a:rPr lang="en-US"/>
              <a:t> 2008; 102: pp. 1107-1110.</a:t>
            </a:r>
            <a:endParaRPr lang="en-US">
              <a:cs typeface="Calibri"/>
            </a:endParaRPr>
          </a:p>
          <a:p>
            <a:pPr marL="342900" indent="-342900">
              <a:buAutoNum type="arabicPeriod"/>
            </a:pPr>
            <a:r>
              <a:rPr lang="en-US"/>
              <a:t>Bonow R.O., Carabello B.A., Chatterjee K., et. al.: 2008 Focused update incorporated into the ACC/AHA 2006 guidelines for the management of patients with valvular heart disease: a report of the American College of Cardiology/American Heart Association Task Force on Practice Guidelines (Writing Committee to Revise the 1998 Guidelines for the Management of Patients With Valvular Heart Disease): endorsed by the Society of Cardiovascular Anesthesiologists, Society for Cardiovascular Angiography and Interventions, and Society of Thoracic Surgeons. Circulation 2008; 118: pp. e523-e661.</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E651B4CC-C6D8-4340-9400-920E84337A46}" type="slidenum">
              <a:t>2</a:t>
            </a:fld>
            <a:endParaRPr lang="en-US"/>
          </a:p>
        </p:txBody>
      </p:sp>
    </p:spTree>
    <p:extLst>
      <p:ext uri="{BB962C8B-B14F-4D97-AF65-F5344CB8AC3E}">
        <p14:creationId xmlns:p14="http://schemas.microsoft.com/office/powerpoint/2010/main" val="327707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20284"/>
            <a:ext cx="5829300" cy="980017"/>
          </a:xfrm>
        </p:spPr>
        <p:txBody>
          <a:bodyPr/>
          <a:lstStyle/>
          <a:p>
            <a:r>
              <a:rPr lang="en-US"/>
              <a:t>Click to edit Master title style</a:t>
            </a:r>
          </a:p>
        </p:txBody>
      </p:sp>
      <p:sp>
        <p:nvSpPr>
          <p:cNvPr id="3" name="Subtitle 2"/>
          <p:cNvSpPr>
            <a:spLocks noGrp="1"/>
          </p:cNvSpPr>
          <p:nvPr>
            <p:ph type="subTitle" idx="1"/>
          </p:nvPr>
        </p:nvSpPr>
        <p:spPr>
          <a:xfrm>
            <a:off x="1028700" y="2590800"/>
            <a:ext cx="48006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83092"/>
            <a:ext cx="154305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183092"/>
            <a:ext cx="451485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2937934"/>
            <a:ext cx="58293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541735" y="1937809"/>
            <a:ext cx="58293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066800"/>
            <a:ext cx="302895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066800"/>
            <a:ext cx="302895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023409"/>
            <a:ext cx="3030141"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42900" y="1449917"/>
            <a:ext cx="3030141"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023409"/>
            <a:ext cx="3031331"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483769" y="1449917"/>
            <a:ext cx="3031331"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82033"/>
            <a:ext cx="2256235"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681287" y="182034"/>
            <a:ext cx="383381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956734"/>
            <a:ext cx="2256235"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200400"/>
            <a:ext cx="41148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344216" y="408517"/>
            <a:ext cx="41148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344216" y="3578225"/>
            <a:ext cx="41148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183092"/>
            <a:ext cx="61722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066800"/>
            <a:ext cx="61722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237567"/>
            <a:ext cx="16002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5/8/2023</a:t>
            </a:fld>
            <a:endParaRPr lang="en-US"/>
          </a:p>
        </p:txBody>
      </p:sp>
      <p:sp>
        <p:nvSpPr>
          <p:cNvPr id="5" name="Footer Placeholder 4"/>
          <p:cNvSpPr>
            <a:spLocks noGrp="1"/>
          </p:cNvSpPr>
          <p:nvPr>
            <p:ph type="ftr" sz="quarter" idx="3"/>
          </p:nvPr>
        </p:nvSpPr>
        <p:spPr>
          <a:xfrm>
            <a:off x="2343150" y="4237567"/>
            <a:ext cx="21717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237567"/>
            <a:ext cx="16002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18/10/relationships/comments" Target="../comments/modernComment_100_0.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52DDD37-DEB0-4D76-7727-E4B07DB61043}"/>
              </a:ext>
            </a:extLst>
          </p:cNvPr>
          <p:cNvGrpSpPr/>
          <p:nvPr/>
        </p:nvGrpSpPr>
        <p:grpSpPr>
          <a:xfrm>
            <a:off x="1833379" y="-1944031"/>
            <a:ext cx="29269789" cy="8512486"/>
            <a:chOff x="-47587" y="-2916047"/>
            <a:chExt cx="43986365" cy="12768729"/>
          </a:xfrm>
        </p:grpSpPr>
        <p:pic>
          <p:nvPicPr>
            <p:cNvPr id="2" name="Picture 2"/>
            <p:cNvPicPr>
              <a:picLocks noChangeAspect="1"/>
            </p:cNvPicPr>
            <p:nvPr/>
          </p:nvPicPr>
          <p:blipFill rotWithShape="1">
            <a:blip r:embed="rId4"/>
            <a:srcRect l="6989" t="20764" r="66184" b="20965"/>
            <a:stretch/>
          </p:blipFill>
          <p:spPr>
            <a:xfrm>
              <a:off x="-22603" y="24938"/>
              <a:ext cx="5890003" cy="4867912"/>
            </a:xfrm>
            <a:prstGeom prst="rect">
              <a:avLst/>
            </a:prstGeom>
          </p:spPr>
        </p:pic>
        <p:grpSp>
          <p:nvGrpSpPr>
            <p:cNvPr id="3" name="Group 3"/>
            <p:cNvGrpSpPr/>
            <p:nvPr/>
          </p:nvGrpSpPr>
          <p:grpSpPr>
            <a:xfrm>
              <a:off x="5867400" y="-2916047"/>
              <a:ext cx="32613595" cy="12768729"/>
              <a:chOff x="0" y="-238125"/>
              <a:chExt cx="2471263" cy="1050925"/>
            </a:xfrm>
          </p:grpSpPr>
          <p:sp>
            <p:nvSpPr>
              <p:cNvPr id="4" name="Freeform 4"/>
              <p:cNvSpPr/>
              <p:nvPr/>
            </p:nvSpPr>
            <p:spPr>
              <a:xfrm>
                <a:off x="0" y="5353"/>
                <a:ext cx="2471263" cy="397350"/>
              </a:xfrm>
              <a:custGeom>
                <a:avLst/>
                <a:gdLst/>
                <a:ahLst/>
                <a:cxnLst/>
                <a:rect l="l" t="t" r="r" b="b"/>
                <a:pathLst>
                  <a:path w="2541756" h="402704">
                    <a:moveTo>
                      <a:pt x="0" y="0"/>
                    </a:moveTo>
                    <a:lnTo>
                      <a:pt x="2541756" y="0"/>
                    </a:lnTo>
                    <a:lnTo>
                      <a:pt x="2541756" y="402704"/>
                    </a:lnTo>
                    <a:lnTo>
                      <a:pt x="0" y="402704"/>
                    </a:lnTo>
                    <a:close/>
                  </a:path>
                </a:pathLst>
              </a:custGeom>
              <a:solidFill>
                <a:srgbClr val="10284A"/>
              </a:solidFill>
              <a:ln w="38100">
                <a:solidFill>
                  <a:srgbClr val="10284A"/>
                </a:solidFill>
              </a:ln>
            </p:spPr>
          </p:sp>
          <p:sp>
            <p:nvSpPr>
              <p:cNvPr id="5" name="TextBox 5"/>
              <p:cNvSpPr txBox="1"/>
              <p:nvPr/>
            </p:nvSpPr>
            <p:spPr>
              <a:xfrm>
                <a:off x="0" y="-238125"/>
                <a:ext cx="812800" cy="1050925"/>
              </a:xfrm>
              <a:prstGeom prst="rect">
                <a:avLst/>
              </a:prstGeom>
            </p:spPr>
            <p:txBody>
              <a:bodyPr lIns="33867" tIns="33867" rIns="33867" bIns="33867" rtlCol="0" anchor="ct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787"/>
                  </a:lnSpc>
                  <a:spcBef>
                    <a:spcPct val="0"/>
                  </a:spcBef>
                </a:pPr>
                <a:endParaRPr sz="857"/>
              </a:p>
            </p:txBody>
          </p:sp>
        </p:grpSp>
        <p:sp>
          <p:nvSpPr>
            <p:cNvPr id="6" name="AutoShape 6"/>
            <p:cNvSpPr/>
            <p:nvPr/>
          </p:nvSpPr>
          <p:spPr>
            <a:xfrm flipV="1">
              <a:off x="-47587" y="5046566"/>
              <a:ext cx="43986365" cy="0"/>
            </a:xfrm>
            <a:prstGeom prst="line">
              <a:avLst/>
            </a:prstGeom>
            <a:ln w="333375" cap="flat">
              <a:solidFill>
                <a:srgbClr val="D5A636"/>
              </a:solidFill>
              <a:prstDash val="solid"/>
              <a:headEnd type="none" w="sm" len="sm"/>
              <a:tailEnd type="none" w="sm" len="sm"/>
            </a:ln>
          </p:spPr>
        </p:sp>
        <p:pic>
          <p:nvPicPr>
            <p:cNvPr id="25" name="Picture 2">
              <a:extLst>
                <a:ext uri="{FF2B5EF4-FFF2-40B4-BE49-F238E27FC236}">
                  <a16:creationId xmlns:a16="http://schemas.microsoft.com/office/drawing/2014/main" id="{620F09CB-875F-F19D-46A1-693CCECB7D5E}"/>
                </a:ext>
              </a:extLst>
            </p:cNvPr>
            <p:cNvPicPr>
              <a:picLocks noChangeAspect="1"/>
            </p:cNvPicPr>
            <p:nvPr/>
          </p:nvPicPr>
          <p:blipFill rotWithShape="1">
            <a:blip r:embed="rId4"/>
            <a:srcRect l="6989" t="20764" r="66184" b="20965"/>
            <a:stretch/>
          </p:blipFill>
          <p:spPr>
            <a:xfrm>
              <a:off x="38223676" y="27435"/>
              <a:ext cx="5690126" cy="4865415"/>
            </a:xfrm>
            <a:prstGeom prst="rect">
              <a:avLst/>
            </a:prstGeom>
          </p:spPr>
        </p:pic>
      </p:grpSp>
      <p:sp>
        <p:nvSpPr>
          <p:cNvPr id="7" name="TextBox 7"/>
          <p:cNvSpPr txBox="1"/>
          <p:nvPr/>
        </p:nvSpPr>
        <p:spPr>
          <a:xfrm>
            <a:off x="5470044" y="787867"/>
            <a:ext cx="21962522" cy="13339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r>
              <a:rPr lang="en-US" sz="4334">
                <a:solidFill>
                  <a:srgbClr val="FFFFFF"/>
                </a:solidFill>
                <a:latin typeface="Arial Bold"/>
              </a:rPr>
              <a:t>A Comparison of Pre-Clinical Medical Students’ Ability to Detect Heart Murmurs in Standardized Patients Using Point of Care Ultrasound vs. Auscultation  </a:t>
            </a:r>
          </a:p>
        </p:txBody>
      </p:sp>
      <p:sp>
        <p:nvSpPr>
          <p:cNvPr id="8" name="TextBox 8"/>
          <p:cNvSpPr txBox="1"/>
          <p:nvPr/>
        </p:nvSpPr>
        <p:spPr>
          <a:xfrm>
            <a:off x="6111217" y="2323235"/>
            <a:ext cx="21008495" cy="526234"/>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4480"/>
              </a:lnSpc>
            </a:pPr>
            <a:r>
              <a:rPr lang="en-US" sz="3200">
                <a:solidFill>
                  <a:srgbClr val="FFFFFF"/>
                </a:solidFill>
                <a:latin typeface="Arial"/>
              </a:rPr>
              <a:t>Rachel Boots, Alvin Nagi, Abigail Werhan, Sharad Nair, Omar </a:t>
            </a:r>
            <a:r>
              <a:rPr lang="en-US" sz="3200" err="1">
                <a:solidFill>
                  <a:srgbClr val="FFFFFF"/>
                </a:solidFill>
                <a:latin typeface="Arial"/>
              </a:rPr>
              <a:t>Ajlouni</a:t>
            </a:r>
            <a:r>
              <a:rPr lang="en-US" sz="3200">
                <a:solidFill>
                  <a:srgbClr val="FFFFFF"/>
                </a:solidFill>
                <a:latin typeface="Arial"/>
              </a:rPr>
              <a:t>, Ryan Ivey, Paul Misasi, Kimberly Long, PhD </a:t>
            </a:r>
          </a:p>
        </p:txBody>
      </p:sp>
      <p:sp>
        <p:nvSpPr>
          <p:cNvPr id="9" name="TextBox 9"/>
          <p:cNvSpPr txBox="1"/>
          <p:nvPr/>
        </p:nvSpPr>
        <p:spPr>
          <a:xfrm>
            <a:off x="2106000" y="3891427"/>
            <a:ext cx="9366758"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Abstract</a:t>
            </a:r>
            <a:endParaRPr lang="en-US" sz="857"/>
          </a:p>
        </p:txBody>
      </p:sp>
      <p:sp>
        <p:nvSpPr>
          <p:cNvPr id="10" name="TextBox 10"/>
          <p:cNvSpPr txBox="1"/>
          <p:nvPr/>
        </p:nvSpPr>
        <p:spPr>
          <a:xfrm>
            <a:off x="2098376" y="4784631"/>
            <a:ext cx="9355909" cy="6236579"/>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just"/>
            <a:r>
              <a:rPr lang="en-US" sz="2533" b="1">
                <a:latin typeface="Arial Bold"/>
                <a:cs typeface="Arial"/>
              </a:rPr>
              <a:t>Background: Point of Care Ultrasound (POCUS) is an inexpensive diagnostic modality that has been evidenced to show accuracy and efficiency in diagnosing heart murmurs. </a:t>
            </a:r>
            <a:r>
              <a:rPr lang="en-US" sz="2533" b="1">
                <a:latin typeface="Arial Bold"/>
                <a:ea typeface="+mn-lt"/>
                <a:cs typeface="Arial"/>
              </a:rPr>
              <a:t>Further study into echocardiographic diagnosis, specifically point-of-care ultrasound, is warranted to establish an inexpensive but precise and accurate measurement tool for heart murmurs, and to determine if it is a more definitive diagnostic tool compared to heart auscultation alone.</a:t>
            </a:r>
            <a:endParaRPr lang="en-US" sz="857">
              <a:latin typeface="Arial Bold"/>
              <a:ea typeface="+mn-lt"/>
              <a:cs typeface="Arial Bold"/>
            </a:endParaRPr>
          </a:p>
          <a:p>
            <a:pPr algn="just"/>
            <a:r>
              <a:rPr lang="en-US" sz="2533" b="1">
                <a:latin typeface="Arial Bold"/>
                <a:cs typeface="Arial"/>
              </a:rPr>
              <a:t>Methodology: Pre-clinical medical students will complete 4 encounters with different diagnostic modalities (POCUS, standard auscultation, and digital auscultation), and will be asked to assess the presence or absence of a heart murmur.</a:t>
            </a:r>
          </a:p>
          <a:p>
            <a:pPr algn="just"/>
            <a:r>
              <a:rPr lang="en-US" sz="2533" b="1">
                <a:latin typeface="Arial Bold"/>
                <a:cs typeface="Arial"/>
              </a:rPr>
              <a:t>Results: ANOVA testing will be completed to determine which detection methodology has the highest average number of correct heart murmur identifications.  </a:t>
            </a:r>
          </a:p>
          <a:p>
            <a:pPr algn="just"/>
            <a:endParaRPr lang="en-US" sz="2533" b="1">
              <a:latin typeface="Arial Bold"/>
              <a:cs typeface="Arial"/>
            </a:endParaRPr>
          </a:p>
        </p:txBody>
      </p:sp>
      <p:sp>
        <p:nvSpPr>
          <p:cNvPr id="11" name="TextBox 11"/>
          <p:cNvSpPr txBox="1"/>
          <p:nvPr/>
        </p:nvSpPr>
        <p:spPr>
          <a:xfrm>
            <a:off x="2099865" y="15737678"/>
            <a:ext cx="9373500" cy="413789"/>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nSpc>
                <a:spcPts val="3547"/>
              </a:lnSpc>
            </a:pPr>
            <a:endParaRPr lang="en-US" sz="2533">
              <a:latin typeface="Arial"/>
              <a:cs typeface="Arial"/>
            </a:endParaRPr>
          </a:p>
        </p:txBody>
      </p:sp>
      <p:sp>
        <p:nvSpPr>
          <p:cNvPr id="12" name="TextBox 12"/>
          <p:cNvSpPr txBox="1"/>
          <p:nvPr/>
        </p:nvSpPr>
        <p:spPr>
          <a:xfrm>
            <a:off x="21792522" y="7761779"/>
            <a:ext cx="8809930" cy="3897862"/>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just"/>
            <a:r>
              <a:rPr lang="en-US" sz="2533" b="1">
                <a:solidFill>
                  <a:srgbClr val="000000"/>
                </a:solidFill>
                <a:latin typeface="Arial Bold"/>
                <a:cs typeface="Arial Bold"/>
              </a:rPr>
              <a:t>Statistical Methods: </a:t>
            </a:r>
            <a:endParaRPr lang="en-US" sz="857">
              <a:latin typeface="Arial Bold"/>
              <a:cs typeface="Arial Bold"/>
            </a:endParaRPr>
          </a:p>
          <a:p>
            <a:pPr marL="533427" indent="-228611" algn="just">
              <a:buFont typeface="Arial"/>
              <a:buChar char="•"/>
            </a:pPr>
            <a:r>
              <a:rPr lang="en-US" sz="2533" b="1">
                <a:latin typeface="Arial Bold"/>
                <a:cs typeface="Arial"/>
              </a:rPr>
              <a:t>Data Analysis to evaluate for difference in murmur detection among modalities: </a:t>
            </a:r>
          </a:p>
          <a:p>
            <a:pPr marL="838242" lvl="1" indent="-228611" algn="just">
              <a:buFont typeface="Arial"/>
              <a:buChar char="•"/>
            </a:pPr>
            <a:r>
              <a:rPr lang="en-US" sz="2533" b="1">
                <a:latin typeface="Arial Bold"/>
                <a:cs typeface="Arial"/>
              </a:rPr>
              <a:t>ANOVA tests, F-value, p-value, confidence intervals, and Cohen's test for effect size</a:t>
            </a:r>
            <a:endParaRPr lang="en-US" sz="857">
              <a:latin typeface="Calibri"/>
              <a:cs typeface="Calibri"/>
            </a:endParaRPr>
          </a:p>
          <a:p>
            <a:pPr marL="838242" lvl="1" indent="-228611" algn="just">
              <a:buFont typeface="Arial"/>
              <a:buChar char="•"/>
            </a:pPr>
            <a:r>
              <a:rPr lang="en-US" sz="2533" b="1">
                <a:latin typeface="Arial Bold"/>
                <a:cs typeface="Arial"/>
              </a:rPr>
              <a:t>Post-hoc analysis with significance corrections will be completed as appropriate. </a:t>
            </a:r>
            <a:endParaRPr lang="en-US" sz="857">
              <a:cs typeface="Calibri"/>
            </a:endParaRPr>
          </a:p>
          <a:p>
            <a:pPr marL="838242" lvl="1" indent="-228611" algn="just">
              <a:buFont typeface="Arial"/>
              <a:buChar char="•"/>
            </a:pPr>
            <a:r>
              <a:rPr lang="en-US" sz="2533" b="1">
                <a:latin typeface="Arial Bold"/>
                <a:cs typeface="Arial"/>
              </a:rPr>
              <a:t>Evaluation for confounding, specifically students with prior clinical experience and levels of hearing loss.</a:t>
            </a:r>
          </a:p>
        </p:txBody>
      </p:sp>
      <p:sp>
        <p:nvSpPr>
          <p:cNvPr id="13" name="TextBox 13"/>
          <p:cNvSpPr txBox="1"/>
          <p:nvPr/>
        </p:nvSpPr>
        <p:spPr>
          <a:xfrm>
            <a:off x="2197761" y="10803825"/>
            <a:ext cx="9188306"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Hypothesis</a:t>
            </a:r>
            <a:endParaRPr lang="en-US" sz="857"/>
          </a:p>
        </p:txBody>
      </p:sp>
      <p:sp>
        <p:nvSpPr>
          <p:cNvPr id="14" name="TextBox 14"/>
          <p:cNvSpPr txBox="1"/>
          <p:nvPr/>
        </p:nvSpPr>
        <p:spPr>
          <a:xfrm>
            <a:off x="2089677" y="11502077"/>
            <a:ext cx="9377924" cy="3220753"/>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just"/>
            <a:r>
              <a:rPr lang="en-US" sz="2133" b="1">
                <a:solidFill>
                  <a:srgbClr val="000000"/>
                </a:solidFill>
                <a:latin typeface="Arial"/>
              </a:rPr>
              <a:t>H</a:t>
            </a:r>
            <a:r>
              <a:rPr lang="en-US" sz="2133" b="1" baseline="-25000">
                <a:solidFill>
                  <a:srgbClr val="000000"/>
                </a:solidFill>
                <a:latin typeface="Arial"/>
              </a:rPr>
              <a:t>1</a:t>
            </a:r>
            <a:r>
              <a:rPr lang="en-US" sz="2133" b="1">
                <a:solidFill>
                  <a:srgbClr val="000000"/>
                </a:solidFill>
                <a:latin typeface="Arial"/>
              </a:rPr>
              <a:t>: Pre-clinical medical students will have a greater rate of correctly identifying heart murmurs when utilizing POCUS compared to traditional auscultation and digital auscultation methods. </a:t>
            </a:r>
            <a:endParaRPr lang="en-US" sz="2133">
              <a:cs typeface="Calibri"/>
            </a:endParaRPr>
          </a:p>
          <a:p>
            <a:pPr algn="just"/>
            <a:r>
              <a:rPr lang="en-US" sz="2133" b="1">
                <a:latin typeface="Arial"/>
                <a:cs typeface="Arial"/>
              </a:rPr>
              <a:t>H</a:t>
            </a:r>
            <a:r>
              <a:rPr lang="en-US" sz="2133" b="1" baseline="-25000">
                <a:latin typeface="Arial"/>
                <a:cs typeface="Arial"/>
              </a:rPr>
              <a:t>2</a:t>
            </a:r>
            <a:r>
              <a:rPr lang="en-US" sz="2133" b="1">
                <a:latin typeface="Arial"/>
                <a:cs typeface="Arial"/>
              </a:rPr>
              <a:t>: Pre-clinical medical students will have a greater rate of correctly identifying heart murmurs when utilizing digital auscultation compared to traditional auscultation and POCUS. </a:t>
            </a:r>
          </a:p>
          <a:p>
            <a:pPr algn="just"/>
            <a:r>
              <a:rPr lang="en-US" sz="2133" b="1">
                <a:latin typeface="Arial"/>
                <a:cs typeface="Arial"/>
              </a:rPr>
              <a:t>H</a:t>
            </a:r>
            <a:r>
              <a:rPr lang="en-US" sz="2133" b="1" baseline="-25000">
                <a:latin typeface="Arial"/>
                <a:cs typeface="Arial"/>
              </a:rPr>
              <a:t>0</a:t>
            </a:r>
            <a:r>
              <a:rPr lang="en-US" sz="2133" b="1">
                <a:latin typeface="Arial"/>
                <a:cs typeface="Arial"/>
              </a:rPr>
              <a:t>: Pre-clinical medical students will have the same rate of correctly identifying heart murmurs across the three methods of POCUS, traditional auscultation, and digital auscultation.</a:t>
            </a:r>
          </a:p>
          <a:p>
            <a:pPr algn="ctr"/>
            <a:endParaRPr lang="en-US" sz="1733" b="1">
              <a:latin typeface="Arial"/>
              <a:cs typeface="Arial"/>
            </a:endParaRPr>
          </a:p>
        </p:txBody>
      </p:sp>
      <p:sp>
        <p:nvSpPr>
          <p:cNvPr id="15" name="TextBox 15"/>
          <p:cNvSpPr txBox="1"/>
          <p:nvPr/>
        </p:nvSpPr>
        <p:spPr>
          <a:xfrm>
            <a:off x="2099326" y="14953641"/>
            <a:ext cx="9373500"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Introduction</a:t>
            </a:r>
            <a:endParaRPr lang="en-US" sz="857"/>
          </a:p>
        </p:txBody>
      </p:sp>
      <p:sp>
        <p:nvSpPr>
          <p:cNvPr id="16" name="TextBox 16"/>
          <p:cNvSpPr txBox="1"/>
          <p:nvPr/>
        </p:nvSpPr>
        <p:spPr>
          <a:xfrm>
            <a:off x="11925559" y="12790620"/>
            <a:ext cx="9188305"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Proposed Methodology</a:t>
            </a:r>
            <a:endParaRPr lang="en-US" sz="857"/>
          </a:p>
        </p:txBody>
      </p:sp>
      <p:sp>
        <p:nvSpPr>
          <p:cNvPr id="17" name="TextBox 17"/>
          <p:cNvSpPr txBox="1"/>
          <p:nvPr/>
        </p:nvSpPr>
        <p:spPr>
          <a:xfrm>
            <a:off x="21575847" y="3875995"/>
            <a:ext cx="9234604"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cs typeface="Arial Bold"/>
              </a:rPr>
              <a:t>Proposed Analysis</a:t>
            </a:r>
            <a:endParaRPr lang="en-US" sz="857"/>
          </a:p>
        </p:txBody>
      </p:sp>
      <p:sp>
        <p:nvSpPr>
          <p:cNvPr id="19" name="TextBox 19"/>
          <p:cNvSpPr txBox="1"/>
          <p:nvPr/>
        </p:nvSpPr>
        <p:spPr>
          <a:xfrm>
            <a:off x="21606713" y="11925365"/>
            <a:ext cx="9219171"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Conclusions/Further Study</a:t>
            </a:r>
            <a:endParaRPr lang="en-US" sz="857"/>
          </a:p>
        </p:txBody>
      </p:sp>
      <p:sp>
        <p:nvSpPr>
          <p:cNvPr id="20" name="TextBox 20"/>
          <p:cNvSpPr txBox="1"/>
          <p:nvPr/>
        </p:nvSpPr>
        <p:spPr>
          <a:xfrm>
            <a:off x="21590116" y="12769260"/>
            <a:ext cx="9203738" cy="2728504"/>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just"/>
            <a:r>
              <a:rPr lang="en-US" sz="2533" b="1">
                <a:latin typeface="Arial"/>
                <a:cs typeface="Arial"/>
              </a:rPr>
              <a:t>This project is currently under review with the IRB at Kansas College of Osteopathic Medicine.  The plan is to publish the study protocol over the summer and begin recruiting participants Fall 2023.  After initial results from the Pilot study are complete, a repeat study will be conducted to compare the protocol  between first year and second year medical students.  </a:t>
            </a:r>
            <a:endParaRPr lang="en-US" sz="857"/>
          </a:p>
        </p:txBody>
      </p:sp>
      <p:sp>
        <p:nvSpPr>
          <p:cNvPr id="21" name="TextBox 21"/>
          <p:cNvSpPr txBox="1"/>
          <p:nvPr/>
        </p:nvSpPr>
        <p:spPr>
          <a:xfrm>
            <a:off x="21606713" y="15732155"/>
            <a:ext cx="9219171"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Acknowledgements</a:t>
            </a:r>
            <a:endParaRPr lang="en-US" sz="857"/>
          </a:p>
        </p:txBody>
      </p:sp>
      <p:sp>
        <p:nvSpPr>
          <p:cNvPr id="22" name="TextBox 22"/>
          <p:cNvSpPr txBox="1"/>
          <p:nvPr/>
        </p:nvSpPr>
        <p:spPr>
          <a:xfrm>
            <a:off x="21577142" y="16567457"/>
            <a:ext cx="9213640" cy="1436034"/>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just"/>
            <a:r>
              <a:rPr lang="en-US" sz="2333" b="1">
                <a:latin typeface="Arial"/>
                <a:cs typeface="Arial"/>
              </a:rPr>
              <a:t>Thank you to Kim Talbot, KERN, and the </a:t>
            </a:r>
            <a:r>
              <a:rPr lang="en-US" sz="2333" b="1" err="1">
                <a:latin typeface="Arial"/>
                <a:cs typeface="Arial"/>
              </a:rPr>
              <a:t>KansasCOM</a:t>
            </a:r>
            <a:r>
              <a:rPr lang="en-US" sz="2333" b="1">
                <a:latin typeface="Arial"/>
                <a:cs typeface="Arial"/>
              </a:rPr>
              <a:t> Simulation Center for their aid in recruiting standardized patient models. </a:t>
            </a:r>
            <a:endParaRPr lang="en-US" sz="2333">
              <a:cs typeface="Calibri"/>
            </a:endParaRPr>
          </a:p>
          <a:p>
            <a:pPr algn="just"/>
            <a:r>
              <a:rPr lang="en-US" sz="2333" b="1">
                <a:latin typeface="Arial"/>
                <a:cs typeface="Arial"/>
              </a:rPr>
              <a:t>Images and POCUS Training Protocol: Butterfly Academy and Complete Anatomy. </a:t>
            </a:r>
            <a:endParaRPr lang="en-US" sz="2333">
              <a:cs typeface="Calibri"/>
            </a:endParaRPr>
          </a:p>
        </p:txBody>
      </p:sp>
      <p:sp>
        <p:nvSpPr>
          <p:cNvPr id="23" name="AutoShape 23"/>
          <p:cNvSpPr/>
          <p:nvPr/>
        </p:nvSpPr>
        <p:spPr>
          <a:xfrm flipH="1">
            <a:off x="11680420" y="4050178"/>
            <a:ext cx="0" cy="17418901"/>
          </a:xfrm>
          <a:prstGeom prst="line">
            <a:avLst/>
          </a:prstGeom>
          <a:ln w="38100" cap="flat">
            <a:solidFill>
              <a:srgbClr val="D5A636"/>
            </a:solidFill>
            <a:prstDash val="solid"/>
            <a:headEnd type="none" w="sm" len="sm"/>
            <a:tailEnd type="none" w="sm" len="sm"/>
          </a:ln>
        </p:spPr>
      </p:sp>
      <p:sp>
        <p:nvSpPr>
          <p:cNvPr id="24" name="AutoShape 24"/>
          <p:cNvSpPr/>
          <p:nvPr/>
        </p:nvSpPr>
        <p:spPr>
          <a:xfrm flipH="1">
            <a:off x="21373201" y="4050178"/>
            <a:ext cx="0" cy="17418901"/>
          </a:xfrm>
          <a:prstGeom prst="line">
            <a:avLst/>
          </a:prstGeom>
          <a:ln w="38100" cap="flat">
            <a:solidFill>
              <a:srgbClr val="D5A636"/>
            </a:solidFill>
            <a:prstDash val="solid"/>
            <a:headEnd type="none" w="sm" len="sm"/>
            <a:tailEnd type="none" w="sm" len="sm"/>
          </a:ln>
        </p:spPr>
      </p:sp>
      <p:grpSp>
        <p:nvGrpSpPr>
          <p:cNvPr id="27" name="Group 26">
            <a:extLst>
              <a:ext uri="{FF2B5EF4-FFF2-40B4-BE49-F238E27FC236}">
                <a16:creationId xmlns:a16="http://schemas.microsoft.com/office/drawing/2014/main" id="{43118219-0191-B5EE-9005-D362B0CA4828}"/>
              </a:ext>
            </a:extLst>
          </p:cNvPr>
          <p:cNvGrpSpPr/>
          <p:nvPr/>
        </p:nvGrpSpPr>
        <p:grpSpPr>
          <a:xfrm>
            <a:off x="12008306" y="5026621"/>
            <a:ext cx="9031291" cy="6644555"/>
            <a:chOff x="15279433" y="5881300"/>
            <a:chExt cx="13917325" cy="9966833"/>
          </a:xfrm>
        </p:grpSpPr>
        <p:pic>
          <p:nvPicPr>
            <p:cNvPr id="31" name="Picture 31" descr="A picture containing device, gauge&#10;&#10;Description automatically generated">
              <a:extLst>
                <a:ext uri="{FF2B5EF4-FFF2-40B4-BE49-F238E27FC236}">
                  <a16:creationId xmlns:a16="http://schemas.microsoft.com/office/drawing/2014/main" id="{03EEA292-FEFA-0CDC-F50A-BCD45A5DDF4E}"/>
                </a:ext>
              </a:extLst>
            </p:cNvPr>
            <p:cNvPicPr>
              <a:picLocks noChangeAspect="1"/>
            </p:cNvPicPr>
            <p:nvPr/>
          </p:nvPicPr>
          <p:blipFill>
            <a:blip r:embed="rId5"/>
            <a:stretch>
              <a:fillRect/>
            </a:stretch>
          </p:blipFill>
          <p:spPr>
            <a:xfrm>
              <a:off x="24653165" y="5922583"/>
              <a:ext cx="4342734" cy="4447776"/>
            </a:xfrm>
            <a:prstGeom prst="rect">
              <a:avLst/>
            </a:prstGeom>
          </p:spPr>
        </p:pic>
        <p:pic>
          <p:nvPicPr>
            <p:cNvPr id="32" name="Picture 32" descr="A picture containing calendar&#10;&#10;Description automatically generated">
              <a:extLst>
                <a:ext uri="{FF2B5EF4-FFF2-40B4-BE49-F238E27FC236}">
                  <a16:creationId xmlns:a16="http://schemas.microsoft.com/office/drawing/2014/main" id="{24FF0F9A-37C5-AEB1-B870-1C82BE31ECC6}"/>
                </a:ext>
              </a:extLst>
            </p:cNvPr>
            <p:cNvPicPr>
              <a:picLocks noChangeAspect="1"/>
            </p:cNvPicPr>
            <p:nvPr/>
          </p:nvPicPr>
          <p:blipFill>
            <a:blip r:embed="rId6"/>
            <a:stretch>
              <a:fillRect/>
            </a:stretch>
          </p:blipFill>
          <p:spPr>
            <a:xfrm>
              <a:off x="15279433" y="11020358"/>
              <a:ext cx="9380597" cy="4827775"/>
            </a:xfrm>
            <a:prstGeom prst="rect">
              <a:avLst/>
            </a:prstGeom>
          </p:spPr>
        </p:pic>
        <p:pic>
          <p:nvPicPr>
            <p:cNvPr id="33" name="Picture 33">
              <a:extLst>
                <a:ext uri="{FF2B5EF4-FFF2-40B4-BE49-F238E27FC236}">
                  <a16:creationId xmlns:a16="http://schemas.microsoft.com/office/drawing/2014/main" id="{8FA201FA-149F-F661-DBED-3E9162EEF301}"/>
                </a:ext>
              </a:extLst>
            </p:cNvPr>
            <p:cNvPicPr>
              <a:picLocks noChangeAspect="1"/>
            </p:cNvPicPr>
            <p:nvPr/>
          </p:nvPicPr>
          <p:blipFill>
            <a:blip r:embed="rId7"/>
            <a:stretch>
              <a:fillRect/>
            </a:stretch>
          </p:blipFill>
          <p:spPr>
            <a:xfrm>
              <a:off x="15294650" y="5881300"/>
              <a:ext cx="9365374" cy="4881796"/>
            </a:xfrm>
            <a:prstGeom prst="rect">
              <a:avLst/>
            </a:prstGeom>
          </p:spPr>
        </p:pic>
        <p:pic>
          <p:nvPicPr>
            <p:cNvPr id="35" name="Picture 35">
              <a:extLst>
                <a:ext uri="{FF2B5EF4-FFF2-40B4-BE49-F238E27FC236}">
                  <a16:creationId xmlns:a16="http://schemas.microsoft.com/office/drawing/2014/main" id="{7475ECBF-BBC1-9A01-E860-1A5CEA7CA4AE}"/>
                </a:ext>
              </a:extLst>
            </p:cNvPr>
            <p:cNvPicPr>
              <a:picLocks noChangeAspect="1"/>
            </p:cNvPicPr>
            <p:nvPr/>
          </p:nvPicPr>
          <p:blipFill>
            <a:blip r:embed="rId8"/>
            <a:stretch>
              <a:fillRect/>
            </a:stretch>
          </p:blipFill>
          <p:spPr>
            <a:xfrm>
              <a:off x="24800030" y="11016261"/>
              <a:ext cx="4396728" cy="4415711"/>
            </a:xfrm>
            <a:prstGeom prst="rect">
              <a:avLst/>
            </a:prstGeom>
          </p:spPr>
        </p:pic>
      </p:grpSp>
      <p:sp>
        <p:nvSpPr>
          <p:cNvPr id="29" name="TextBox 21">
            <a:extLst>
              <a:ext uri="{FF2B5EF4-FFF2-40B4-BE49-F238E27FC236}">
                <a16:creationId xmlns:a16="http://schemas.microsoft.com/office/drawing/2014/main" id="{E9CC6EB4-3D6B-8639-C5EF-B587B6724D45}"/>
              </a:ext>
            </a:extLst>
          </p:cNvPr>
          <p:cNvSpPr txBox="1"/>
          <p:nvPr/>
        </p:nvSpPr>
        <p:spPr>
          <a:xfrm>
            <a:off x="21575847" y="18170555"/>
            <a:ext cx="9219171"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References</a:t>
            </a:r>
            <a:endParaRPr lang="en-US" sz="857"/>
          </a:p>
        </p:txBody>
      </p:sp>
      <p:sp>
        <p:nvSpPr>
          <p:cNvPr id="36" name="TextBox 22">
            <a:extLst>
              <a:ext uri="{FF2B5EF4-FFF2-40B4-BE49-F238E27FC236}">
                <a16:creationId xmlns:a16="http://schemas.microsoft.com/office/drawing/2014/main" id="{1A25D9A1-D33A-FB51-78E3-DA1880FCD981}"/>
              </a:ext>
            </a:extLst>
          </p:cNvPr>
          <p:cNvSpPr txBox="1"/>
          <p:nvPr/>
        </p:nvSpPr>
        <p:spPr>
          <a:xfrm>
            <a:off x="21608008" y="19021289"/>
            <a:ext cx="9213640" cy="2708434"/>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marL="228611" indent="-228611" algn="just">
              <a:buAutoNum type="arabicPeriod"/>
            </a:pPr>
            <a:r>
              <a:rPr lang="en-US" sz="1600" b="1">
                <a:latin typeface="Arial Bold"/>
                <a:cs typeface="Arial"/>
              </a:rPr>
              <a:t>Smythe J.F., Teixeira O.H., Vlad P., et. al.: Initial evaluation of heart murmurs: are laboratory tests necessary?. Pediatrics 1990; 86: pp. 497-500.</a:t>
            </a:r>
            <a:endParaRPr lang="en-US" sz="1600" b="1">
              <a:latin typeface="Arial Bold"/>
              <a:cs typeface="Arial Bold"/>
            </a:endParaRPr>
          </a:p>
          <a:p>
            <a:pPr marL="228611" indent="-228611" algn="just">
              <a:buAutoNum type="arabicPeriod"/>
            </a:pPr>
            <a:r>
              <a:rPr lang="en-US" sz="1600" b="1">
                <a:latin typeface="Arial Bold"/>
                <a:cs typeface="Arial"/>
              </a:rPr>
              <a:t>Silverman M.E., Wooley C.F., Samuel A.: Levine and the history of grading systolic murmurs. Am J </a:t>
            </a:r>
            <a:r>
              <a:rPr lang="en-US" sz="1600" b="1" err="1">
                <a:latin typeface="Arial Bold"/>
                <a:cs typeface="Arial"/>
              </a:rPr>
              <a:t>Cardiol</a:t>
            </a:r>
            <a:r>
              <a:rPr lang="en-US" sz="1600" b="1">
                <a:latin typeface="Arial Bold"/>
                <a:cs typeface="Arial"/>
              </a:rPr>
              <a:t> 2008; 102: pp. 1107-1110.</a:t>
            </a:r>
          </a:p>
          <a:p>
            <a:pPr marL="228611" indent="-228611" algn="just">
              <a:buAutoNum type="arabicPeriod"/>
            </a:pPr>
            <a:r>
              <a:rPr lang="en-US" sz="1600" b="1">
                <a:latin typeface="Arial Bold"/>
                <a:cs typeface="Arial"/>
              </a:rPr>
              <a:t>Bonow R.O., Carabello B.A., Chatterjee K., et. al.: 2008 Focused update incorporated into the ACC/AHA 2006 guidelines for the management of patients with valvular heart disease: a report of the American College of Cardiology/American Heart Association Task Force on Practice Guidelines (Writing Committee to Revise the 1998 Guidelines for the Management of Patients With Valvular Heart Disease): endorsed by the Society of Cardiovascular Anesthesiologists, Society for Cardiovascular Angiography and Interventions, and Society of Thoracic Surgeons. Circulation 2008; 118: pp. e523-e661.</a:t>
            </a:r>
            <a:endParaRPr lang="en-US" sz="1600" b="1">
              <a:latin typeface="Arial Bold"/>
              <a:cs typeface="Arial Bold"/>
            </a:endParaRPr>
          </a:p>
        </p:txBody>
      </p:sp>
      <p:grpSp>
        <p:nvGrpSpPr>
          <p:cNvPr id="46" name="Group 45">
            <a:extLst>
              <a:ext uri="{FF2B5EF4-FFF2-40B4-BE49-F238E27FC236}">
                <a16:creationId xmlns:a16="http://schemas.microsoft.com/office/drawing/2014/main" id="{E9F45C9D-5181-8F9C-7EF0-753B50426BDA}"/>
              </a:ext>
            </a:extLst>
          </p:cNvPr>
          <p:cNvGrpSpPr/>
          <p:nvPr/>
        </p:nvGrpSpPr>
        <p:grpSpPr>
          <a:xfrm>
            <a:off x="11898842" y="14078882"/>
            <a:ext cx="9166225" cy="5953401"/>
            <a:chOff x="15105063" y="23323137"/>
            <a:chExt cx="13749338" cy="8930101"/>
          </a:xfrm>
        </p:grpSpPr>
        <p:sp>
          <p:nvSpPr>
            <p:cNvPr id="41" name="Rectangle: Rounded Corners 40">
              <a:extLst>
                <a:ext uri="{FF2B5EF4-FFF2-40B4-BE49-F238E27FC236}">
                  <a16:creationId xmlns:a16="http://schemas.microsoft.com/office/drawing/2014/main" id="{91C4AF4E-71AF-37D7-1C4E-2EA42C260AD4}"/>
                </a:ext>
              </a:extLst>
            </p:cNvPr>
            <p:cNvSpPr/>
            <p:nvPr/>
          </p:nvSpPr>
          <p:spPr>
            <a:xfrm>
              <a:off x="15105413" y="23323137"/>
              <a:ext cx="6840186" cy="2208811"/>
            </a:xfrm>
            <a:prstGeom prst="roundRect">
              <a:avLst/>
            </a:prstGeom>
            <a:solidFill>
              <a:srgbClr val="D5A636"/>
            </a:solidFill>
            <a:ln w="57150">
              <a:solidFill>
                <a:srgbClr val="1028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r>
                <a:rPr lang="en-US" sz="2933">
                  <a:latin typeface="Arial Bold"/>
                  <a:ea typeface="+mn-lt"/>
                  <a:cs typeface="+mn-lt"/>
                </a:rPr>
                <a:t>1. Review online module (Butterfly Academy)</a:t>
              </a:r>
              <a:endParaRPr lang="en-US" sz="857">
                <a:latin typeface="Arial Bold"/>
              </a:endParaRPr>
            </a:p>
          </p:txBody>
        </p:sp>
        <p:sp>
          <p:nvSpPr>
            <p:cNvPr id="42" name="Rectangle: Rounded Corners 41">
              <a:extLst>
                <a:ext uri="{FF2B5EF4-FFF2-40B4-BE49-F238E27FC236}">
                  <a16:creationId xmlns:a16="http://schemas.microsoft.com/office/drawing/2014/main" id="{BDB30045-765D-B0DD-4899-AE60BF8600BD}"/>
                </a:ext>
              </a:extLst>
            </p:cNvPr>
            <p:cNvSpPr/>
            <p:nvPr/>
          </p:nvSpPr>
          <p:spPr>
            <a:xfrm>
              <a:off x="21947188" y="25555575"/>
              <a:ext cx="6907213" cy="2232025"/>
            </a:xfrm>
            <a:prstGeom prst="roundRect">
              <a:avLst/>
            </a:prstGeom>
            <a:solidFill>
              <a:srgbClr val="D5A636"/>
            </a:solidFill>
            <a:ln w="57150">
              <a:solidFill>
                <a:srgbClr val="10284A"/>
              </a:solid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r>
                <a:rPr lang="en-US" sz="2933">
                  <a:latin typeface="Arial Bold"/>
                  <a:ea typeface="+mn-lt"/>
                  <a:cs typeface="+mn-lt"/>
                </a:rPr>
                <a:t>2. Attend training session with clinical faculty</a:t>
              </a:r>
              <a:endParaRPr lang="en-US" sz="857">
                <a:latin typeface="Arial Bold"/>
              </a:endParaRPr>
            </a:p>
          </p:txBody>
        </p:sp>
        <p:sp>
          <p:nvSpPr>
            <p:cNvPr id="44" name="Rectangle: Rounded Corners 43">
              <a:extLst>
                <a:ext uri="{FF2B5EF4-FFF2-40B4-BE49-F238E27FC236}">
                  <a16:creationId xmlns:a16="http://schemas.microsoft.com/office/drawing/2014/main" id="{7161DD60-6013-46D9-029C-E151D2F1180D}"/>
                </a:ext>
              </a:extLst>
            </p:cNvPr>
            <p:cNvSpPr/>
            <p:nvPr/>
          </p:nvSpPr>
          <p:spPr>
            <a:xfrm>
              <a:off x="15105063" y="27789188"/>
              <a:ext cx="6907213" cy="2232025"/>
            </a:xfrm>
            <a:prstGeom prst="roundRect">
              <a:avLst/>
            </a:prstGeom>
            <a:solidFill>
              <a:srgbClr val="D5A636"/>
            </a:solidFill>
            <a:ln w="57150">
              <a:solidFill>
                <a:srgbClr val="10284A"/>
              </a:solid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r>
                <a:rPr lang="en-US" sz="2667">
                  <a:latin typeface="Arial Bold"/>
                  <a:ea typeface="+mn-lt"/>
                  <a:cs typeface="+mn-lt"/>
                </a:rPr>
                <a:t>3. Complete 4 encounters</a:t>
              </a:r>
              <a:endParaRPr lang="en-US" sz="2667">
                <a:latin typeface="Arial Bold"/>
                <a:cs typeface="Arial Bold"/>
              </a:endParaRPr>
            </a:p>
          </p:txBody>
        </p:sp>
        <p:sp>
          <p:nvSpPr>
            <p:cNvPr id="45" name="Rectangle: Rounded Corners 44">
              <a:extLst>
                <a:ext uri="{FF2B5EF4-FFF2-40B4-BE49-F238E27FC236}">
                  <a16:creationId xmlns:a16="http://schemas.microsoft.com/office/drawing/2014/main" id="{2EA671E0-BA93-9446-E93C-EBAD46EF0291}"/>
                </a:ext>
              </a:extLst>
            </p:cNvPr>
            <p:cNvSpPr/>
            <p:nvPr/>
          </p:nvSpPr>
          <p:spPr>
            <a:xfrm>
              <a:off x="21947188" y="30021213"/>
              <a:ext cx="6907213" cy="2232025"/>
            </a:xfrm>
            <a:prstGeom prst="roundRect">
              <a:avLst/>
            </a:prstGeom>
            <a:solidFill>
              <a:srgbClr val="D5A636"/>
            </a:solidFill>
            <a:ln w="57150">
              <a:solidFill>
                <a:srgbClr val="10284A"/>
              </a:solid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r>
                <a:rPr lang="en-US" sz="2400">
                  <a:latin typeface="Arial Bold"/>
                  <a:ea typeface="+mn-lt"/>
                  <a:cs typeface="+mn-lt"/>
                </a:rPr>
                <a:t>4. Record findings and Likert confidence rating following each encounter</a:t>
              </a:r>
              <a:endParaRPr lang="en-US" sz="2400">
                <a:latin typeface="Arial Bold"/>
              </a:endParaRPr>
            </a:p>
          </p:txBody>
        </p:sp>
      </p:grpSp>
      <p:pic>
        <p:nvPicPr>
          <p:cNvPr id="30" name="Picture 33" descr="Qr code&#10;&#10;Description automatically generated">
            <a:extLst>
              <a:ext uri="{FF2B5EF4-FFF2-40B4-BE49-F238E27FC236}">
                <a16:creationId xmlns:a16="http://schemas.microsoft.com/office/drawing/2014/main" id="{F3104A7C-C874-3F21-5DC5-1FAF959C1201}"/>
              </a:ext>
            </a:extLst>
          </p:cNvPr>
          <p:cNvPicPr>
            <a:picLocks noChangeAspect="1"/>
          </p:cNvPicPr>
          <p:nvPr/>
        </p:nvPicPr>
        <p:blipFill>
          <a:blip r:embed="rId9"/>
          <a:stretch>
            <a:fillRect/>
          </a:stretch>
        </p:blipFill>
        <p:spPr>
          <a:xfrm>
            <a:off x="3039809" y="15392348"/>
            <a:ext cx="1455487" cy="1442786"/>
          </a:xfrm>
          <a:prstGeom prst="rect">
            <a:avLst/>
          </a:prstGeom>
        </p:spPr>
      </p:pic>
      <p:graphicFrame>
        <p:nvGraphicFramePr>
          <p:cNvPr id="28" name="Table 33">
            <a:extLst>
              <a:ext uri="{FF2B5EF4-FFF2-40B4-BE49-F238E27FC236}">
                <a16:creationId xmlns:a16="http://schemas.microsoft.com/office/drawing/2014/main" id="{DE5BEAF2-62B4-C755-8835-6A7C52C3C543}"/>
              </a:ext>
            </a:extLst>
          </p:cNvPr>
          <p:cNvGraphicFramePr>
            <a:graphicFrameLocks noGrp="1"/>
          </p:cNvGraphicFramePr>
          <p:nvPr>
            <p:extLst>
              <p:ext uri="{D42A27DB-BD31-4B8C-83A1-F6EECF244321}">
                <p14:modId xmlns:p14="http://schemas.microsoft.com/office/powerpoint/2010/main" val="779074667"/>
              </p:ext>
            </p:extLst>
          </p:nvPr>
        </p:nvGraphicFramePr>
        <p:xfrm>
          <a:off x="23235565" y="4586793"/>
          <a:ext cx="5892156" cy="2989011"/>
        </p:xfrm>
        <a:graphic>
          <a:graphicData uri="http://schemas.openxmlformats.org/drawingml/2006/table">
            <a:tbl>
              <a:tblPr firstRow="1" bandRow="1">
                <a:tableStyleId>{5C22544A-7EE6-4342-B048-85BDC9FD1C3A}</a:tableStyleId>
              </a:tblPr>
              <a:tblGrid>
                <a:gridCol w="1964052">
                  <a:extLst>
                    <a:ext uri="{9D8B030D-6E8A-4147-A177-3AD203B41FA5}">
                      <a16:colId xmlns:a16="http://schemas.microsoft.com/office/drawing/2014/main" val="1681478096"/>
                    </a:ext>
                  </a:extLst>
                </a:gridCol>
                <a:gridCol w="1964052">
                  <a:extLst>
                    <a:ext uri="{9D8B030D-6E8A-4147-A177-3AD203B41FA5}">
                      <a16:colId xmlns:a16="http://schemas.microsoft.com/office/drawing/2014/main" val="1296958328"/>
                    </a:ext>
                  </a:extLst>
                </a:gridCol>
                <a:gridCol w="1964052">
                  <a:extLst>
                    <a:ext uri="{9D8B030D-6E8A-4147-A177-3AD203B41FA5}">
                      <a16:colId xmlns:a16="http://schemas.microsoft.com/office/drawing/2014/main" val="2186624479"/>
                    </a:ext>
                  </a:extLst>
                </a:gridCol>
              </a:tblGrid>
              <a:tr h="1036320">
                <a:tc>
                  <a:txBody>
                    <a:bodyPr/>
                    <a:lstStyle/>
                    <a:p>
                      <a:r>
                        <a:rPr lang="en-US" sz="1600"/>
                        <a:t>Estimated Standardized Patient Assessments for Analysis</a:t>
                      </a:r>
                    </a:p>
                  </a:txBody>
                  <a:tcPr marL="60960" marR="60960" marT="30480" marB="30480">
                    <a:lnL w="12700">
                      <a:solidFill>
                        <a:schemeClr val="tx1"/>
                      </a:solidFill>
                    </a:lnL>
                    <a:lnT w="12700">
                      <a:solidFill>
                        <a:schemeClr val="tx1"/>
                      </a:solidFill>
                    </a:lnT>
                    <a:solidFill>
                      <a:srgbClr val="D5A636"/>
                    </a:solidFill>
                  </a:tcPr>
                </a:tc>
                <a:tc>
                  <a:txBody>
                    <a:bodyPr/>
                    <a:lstStyle/>
                    <a:p>
                      <a:r>
                        <a:rPr lang="en-US" sz="1600"/>
                        <a:t>Assessments of Standardized Patients with Heart Murmurs</a:t>
                      </a:r>
                    </a:p>
                  </a:txBody>
                  <a:tcPr marL="60960" marR="60960" marT="30480" marB="30480">
                    <a:lnT w="12700">
                      <a:solidFill>
                        <a:schemeClr val="tx1"/>
                      </a:solidFill>
                    </a:lnT>
                    <a:solidFill>
                      <a:srgbClr val="D5A636"/>
                    </a:solidFill>
                  </a:tcPr>
                </a:tc>
                <a:tc>
                  <a:txBody>
                    <a:bodyPr/>
                    <a:lstStyle/>
                    <a:p>
                      <a:r>
                        <a:rPr lang="en-US" sz="1600"/>
                        <a:t>Assessments of Standardized Patients without Heart Murmurs</a:t>
                      </a:r>
                    </a:p>
                  </a:txBody>
                  <a:tcPr marL="60960" marR="60960" marT="30480" marB="30480">
                    <a:lnR w="12700">
                      <a:solidFill>
                        <a:schemeClr val="tx1"/>
                      </a:solidFill>
                    </a:lnR>
                    <a:lnT w="12700">
                      <a:solidFill>
                        <a:schemeClr val="tx1"/>
                      </a:solidFill>
                    </a:lnT>
                    <a:solidFill>
                      <a:srgbClr val="D5A636"/>
                    </a:solidFill>
                  </a:tcPr>
                </a:tc>
                <a:extLst>
                  <a:ext uri="{0D108BD9-81ED-4DB2-BD59-A6C34878D82A}">
                    <a16:rowId xmlns:a16="http://schemas.microsoft.com/office/drawing/2014/main" val="2778175523"/>
                  </a:ext>
                </a:extLst>
              </a:tr>
              <a:tr h="478177">
                <a:tc>
                  <a:txBody>
                    <a:bodyPr/>
                    <a:lstStyle/>
                    <a:p>
                      <a:r>
                        <a:rPr lang="en-US" sz="1500"/>
                        <a:t>Traditional Stethoscope</a:t>
                      </a:r>
                    </a:p>
                  </a:txBody>
                  <a:tcPr marL="60960" marR="60960" marT="30480" marB="30480">
                    <a:lnL w="12700">
                      <a:solidFill>
                        <a:schemeClr val="tx1"/>
                      </a:solidFill>
                    </a:lnL>
                  </a:tcPr>
                </a:tc>
                <a:tc>
                  <a:txBody>
                    <a:bodyPr/>
                    <a:lstStyle/>
                    <a:p>
                      <a:r>
                        <a:rPr lang="en-US" sz="1200"/>
                        <a:t>10</a:t>
                      </a:r>
                    </a:p>
                  </a:txBody>
                  <a:tcPr marL="60960" marR="60960" marT="30480" marB="30480"/>
                </a:tc>
                <a:tc>
                  <a:txBody>
                    <a:bodyPr/>
                    <a:lstStyle/>
                    <a:p>
                      <a:r>
                        <a:rPr lang="en-US" sz="1200"/>
                        <a:t>10</a:t>
                      </a:r>
                    </a:p>
                  </a:txBody>
                  <a:tcPr marL="60960" marR="60960" marT="30480" marB="30480">
                    <a:lnR w="12700">
                      <a:solidFill>
                        <a:schemeClr val="tx1"/>
                      </a:solidFill>
                    </a:lnR>
                  </a:tcPr>
                </a:tc>
                <a:extLst>
                  <a:ext uri="{0D108BD9-81ED-4DB2-BD59-A6C34878D82A}">
                    <a16:rowId xmlns:a16="http://schemas.microsoft.com/office/drawing/2014/main" val="3206661550"/>
                  </a:ext>
                </a:extLst>
              </a:tr>
              <a:tr h="508000">
                <a:tc>
                  <a:txBody>
                    <a:bodyPr/>
                    <a:lstStyle/>
                    <a:p>
                      <a:r>
                        <a:rPr lang="en-US" sz="1500"/>
                        <a:t>Digital Augmented Stethoscope</a:t>
                      </a:r>
                    </a:p>
                  </a:txBody>
                  <a:tcPr marL="60960" marR="60960" marT="30480" marB="30480">
                    <a:lnL w="12700">
                      <a:solidFill>
                        <a:schemeClr val="tx1"/>
                      </a:solidFill>
                    </a:lnL>
                  </a:tcPr>
                </a:tc>
                <a:tc>
                  <a:txBody>
                    <a:bodyPr/>
                    <a:lstStyle/>
                    <a:p>
                      <a:r>
                        <a:rPr lang="en-US" sz="1200"/>
                        <a:t>10</a:t>
                      </a:r>
                    </a:p>
                  </a:txBody>
                  <a:tcPr marL="60960" marR="60960" marT="30480" marB="30480"/>
                </a:tc>
                <a:tc>
                  <a:txBody>
                    <a:bodyPr/>
                    <a:lstStyle/>
                    <a:p>
                      <a:r>
                        <a:rPr lang="en-US" sz="1200"/>
                        <a:t>10</a:t>
                      </a:r>
                    </a:p>
                  </a:txBody>
                  <a:tcPr marL="60960" marR="60960" marT="30480" marB="30480">
                    <a:lnR w="12700">
                      <a:solidFill>
                        <a:schemeClr val="tx1"/>
                      </a:solidFill>
                    </a:lnR>
                  </a:tcPr>
                </a:tc>
                <a:extLst>
                  <a:ext uri="{0D108BD9-81ED-4DB2-BD59-A6C34878D82A}">
                    <a16:rowId xmlns:a16="http://schemas.microsoft.com/office/drawing/2014/main" val="951707913"/>
                  </a:ext>
                </a:extLst>
              </a:tr>
              <a:tr h="478177">
                <a:tc>
                  <a:txBody>
                    <a:bodyPr/>
                    <a:lstStyle/>
                    <a:p>
                      <a:r>
                        <a:rPr lang="en-US" sz="1500"/>
                        <a:t>POCUS</a:t>
                      </a:r>
                    </a:p>
                  </a:txBody>
                  <a:tcPr marL="60960" marR="60960" marT="30480" marB="30480">
                    <a:lnL w="12700">
                      <a:solidFill>
                        <a:schemeClr val="tx1"/>
                      </a:solidFill>
                    </a:lnL>
                  </a:tcPr>
                </a:tc>
                <a:tc>
                  <a:txBody>
                    <a:bodyPr/>
                    <a:lstStyle/>
                    <a:p>
                      <a:r>
                        <a:rPr lang="en-US" sz="1200"/>
                        <a:t>10</a:t>
                      </a:r>
                    </a:p>
                  </a:txBody>
                  <a:tcPr marL="60960" marR="60960" marT="30480" marB="30480"/>
                </a:tc>
                <a:tc>
                  <a:txBody>
                    <a:bodyPr/>
                    <a:lstStyle/>
                    <a:p>
                      <a:r>
                        <a:rPr lang="en-US" sz="1200"/>
                        <a:t>10</a:t>
                      </a:r>
                    </a:p>
                  </a:txBody>
                  <a:tcPr marL="60960" marR="60960" marT="30480" marB="30480">
                    <a:lnR w="12700">
                      <a:solidFill>
                        <a:schemeClr val="tx1"/>
                      </a:solidFill>
                    </a:lnR>
                  </a:tcPr>
                </a:tc>
                <a:extLst>
                  <a:ext uri="{0D108BD9-81ED-4DB2-BD59-A6C34878D82A}">
                    <a16:rowId xmlns:a16="http://schemas.microsoft.com/office/drawing/2014/main" val="1557460430"/>
                  </a:ext>
                </a:extLst>
              </a:tr>
              <a:tr h="478177">
                <a:tc>
                  <a:txBody>
                    <a:bodyPr/>
                    <a:lstStyle/>
                    <a:p>
                      <a:pPr lvl="0">
                        <a:buNone/>
                      </a:pPr>
                      <a:r>
                        <a:rPr lang="en-US" sz="1500"/>
                        <a:t>Total Assessments: 60*</a:t>
                      </a:r>
                    </a:p>
                  </a:txBody>
                  <a:tcPr marL="60960" marR="60960" marT="30480" marB="30480">
                    <a:lnL w="12700">
                      <a:solidFill>
                        <a:schemeClr val="tx1"/>
                      </a:solidFill>
                    </a:lnL>
                    <a:lnB w="12700">
                      <a:solidFill>
                        <a:schemeClr val="tx1"/>
                      </a:solidFill>
                    </a:lnB>
                  </a:tcPr>
                </a:tc>
                <a:tc>
                  <a:txBody>
                    <a:bodyPr/>
                    <a:lstStyle/>
                    <a:p>
                      <a:pPr lvl="0">
                        <a:buNone/>
                      </a:pPr>
                      <a:r>
                        <a:rPr lang="en-US" sz="1200"/>
                        <a:t>30</a:t>
                      </a:r>
                    </a:p>
                  </a:txBody>
                  <a:tcPr marL="60960" marR="60960" marT="30480" marB="30480">
                    <a:lnB w="12700">
                      <a:solidFill>
                        <a:schemeClr val="tx1"/>
                      </a:solidFill>
                    </a:lnB>
                  </a:tcPr>
                </a:tc>
                <a:tc>
                  <a:txBody>
                    <a:bodyPr/>
                    <a:lstStyle/>
                    <a:p>
                      <a:pPr lvl="0">
                        <a:buNone/>
                      </a:pPr>
                      <a:r>
                        <a:rPr lang="en-US" sz="1200"/>
                        <a:t>30</a:t>
                      </a:r>
                    </a:p>
                  </a:txBody>
                  <a:tcPr marL="60960" marR="60960" marT="30480" marB="30480">
                    <a:lnR w="12700">
                      <a:solidFill>
                        <a:schemeClr val="tx1"/>
                      </a:solidFill>
                    </a:lnR>
                    <a:lnB w="12700">
                      <a:solidFill>
                        <a:schemeClr val="tx1"/>
                      </a:solidFill>
                    </a:lnB>
                  </a:tcPr>
                </a:tc>
                <a:extLst>
                  <a:ext uri="{0D108BD9-81ED-4DB2-BD59-A6C34878D82A}">
                    <a16:rowId xmlns:a16="http://schemas.microsoft.com/office/drawing/2014/main" val="3886215547"/>
                  </a:ext>
                </a:extLst>
              </a:tr>
            </a:tbl>
          </a:graphicData>
        </a:graphic>
      </p:graphicFrame>
      <p:pic>
        <p:nvPicPr>
          <p:cNvPr id="34" name="Picture 36" descr="Diagram&#10;&#10;Description automatically generated">
            <a:extLst>
              <a:ext uri="{FF2B5EF4-FFF2-40B4-BE49-F238E27FC236}">
                <a16:creationId xmlns:a16="http://schemas.microsoft.com/office/drawing/2014/main" id="{BA747BF1-F592-9035-056A-19E3F35EBB59}"/>
              </a:ext>
            </a:extLst>
          </p:cNvPr>
          <p:cNvPicPr>
            <a:picLocks noChangeAspect="1"/>
          </p:cNvPicPr>
          <p:nvPr/>
        </p:nvPicPr>
        <p:blipFill>
          <a:blip r:embed="rId10"/>
          <a:stretch>
            <a:fillRect/>
          </a:stretch>
        </p:blipFill>
        <p:spPr>
          <a:xfrm>
            <a:off x="1822406" y="17006947"/>
            <a:ext cx="3892061" cy="4744727"/>
          </a:xfrm>
          <a:prstGeom prst="rect">
            <a:avLst/>
          </a:prstGeom>
        </p:spPr>
      </p:pic>
      <p:sp>
        <p:nvSpPr>
          <p:cNvPr id="38" name="TextBox 37">
            <a:extLst>
              <a:ext uri="{FF2B5EF4-FFF2-40B4-BE49-F238E27FC236}">
                <a16:creationId xmlns:a16="http://schemas.microsoft.com/office/drawing/2014/main" id="{81F6AF9A-5D3E-3C71-E398-82EF131D1042}"/>
              </a:ext>
            </a:extLst>
          </p:cNvPr>
          <p:cNvSpPr txBox="1"/>
          <p:nvPr/>
        </p:nvSpPr>
        <p:spPr>
          <a:xfrm>
            <a:off x="5714467" y="16106444"/>
            <a:ext cx="5955321" cy="5128776"/>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marL="381019" indent="-190510">
              <a:buFont typeface="Arial"/>
              <a:buChar char="•"/>
            </a:pPr>
            <a:r>
              <a:rPr lang="en-US" sz="2533" b="1">
                <a:latin typeface="Arial Bold"/>
                <a:cs typeface="Arial"/>
              </a:rPr>
              <a:t>Murmurs affect roughly 2.5% of the US adult population</a:t>
            </a:r>
            <a:endParaRPr lang="en-US" sz="857">
              <a:cs typeface="Calibri"/>
            </a:endParaRPr>
          </a:p>
          <a:p>
            <a:pPr marL="381019" indent="-190510">
              <a:buFont typeface="Arial"/>
              <a:buChar char="•"/>
            </a:pPr>
            <a:r>
              <a:rPr lang="en-US" sz="2533" b="1">
                <a:latin typeface="Arial Bold"/>
                <a:cs typeface="Arial"/>
              </a:rPr>
              <a:t>Detected traditionally through auscultation, confirmed by echocardiogram </a:t>
            </a:r>
          </a:p>
          <a:p>
            <a:pPr marL="381019" indent="-190510">
              <a:buFont typeface="Arial"/>
              <a:buChar char="•"/>
            </a:pPr>
            <a:r>
              <a:rPr lang="en-US" sz="2533" b="1">
                <a:latin typeface="Arial Bold"/>
                <a:cs typeface="Arial"/>
              </a:rPr>
              <a:t>Low-grade murmurs often are missed on auscultation, especially during early medical training</a:t>
            </a:r>
          </a:p>
          <a:p>
            <a:pPr marL="381019" indent="-190510">
              <a:buFont typeface="Arial"/>
              <a:buChar char="•"/>
            </a:pPr>
            <a:r>
              <a:rPr lang="en-US" sz="2533" b="1">
                <a:latin typeface="Arial Bold"/>
                <a:cs typeface="Arial"/>
              </a:rPr>
              <a:t>Further study is needed regarding POCUS training in medical students and ability to detect murmurs utilizing various detection methods</a:t>
            </a:r>
          </a:p>
        </p:txBody>
      </p:sp>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462B08FA-E5AD-F0BC-9040-115C4A05895D}"/>
              </a:ext>
            </a:extLst>
          </p:cNvPr>
          <p:cNvPicPr>
            <a:picLocks noChangeAspect="1"/>
          </p:cNvPicPr>
          <p:nvPr/>
        </p:nvPicPr>
        <p:blipFill rotWithShape="1">
          <a:blip r:embed="rId3"/>
          <a:srcRect l="6989" t="20764" r="66184" b="20965"/>
          <a:stretch/>
        </p:blipFill>
        <p:spPr>
          <a:xfrm>
            <a:off x="28451934" y="-3925"/>
            <a:ext cx="4444160" cy="3379788"/>
          </a:xfrm>
          <a:prstGeom prst="rect">
            <a:avLst/>
          </a:prstGeom>
        </p:spPr>
      </p:pic>
      <p:grpSp>
        <p:nvGrpSpPr>
          <p:cNvPr id="26" name="Group 25">
            <a:extLst>
              <a:ext uri="{FF2B5EF4-FFF2-40B4-BE49-F238E27FC236}">
                <a16:creationId xmlns:a16="http://schemas.microsoft.com/office/drawing/2014/main" id="{B52DDD37-DEB0-4D76-7727-E4B07DB61043}"/>
              </a:ext>
            </a:extLst>
          </p:cNvPr>
          <p:cNvGrpSpPr/>
          <p:nvPr/>
        </p:nvGrpSpPr>
        <p:grpSpPr>
          <a:xfrm>
            <a:off x="-6165" y="-41024"/>
            <a:ext cx="32902374" cy="3405401"/>
            <a:chOff x="-48292" y="-61538"/>
            <a:chExt cx="43987070" cy="5108104"/>
          </a:xfrm>
        </p:grpSpPr>
        <p:pic>
          <p:nvPicPr>
            <p:cNvPr id="2" name="Picture 2"/>
            <p:cNvPicPr>
              <a:picLocks noChangeAspect="1"/>
            </p:cNvPicPr>
            <p:nvPr/>
          </p:nvPicPr>
          <p:blipFill rotWithShape="1">
            <a:blip r:embed="rId3"/>
            <a:srcRect l="6989" t="20764" r="66184" b="20965"/>
            <a:stretch/>
          </p:blipFill>
          <p:spPr>
            <a:xfrm>
              <a:off x="-48292" y="-61538"/>
              <a:ext cx="5941382" cy="5069684"/>
            </a:xfrm>
            <a:prstGeom prst="rect">
              <a:avLst/>
            </a:prstGeom>
          </p:spPr>
        </p:pic>
        <p:sp>
          <p:nvSpPr>
            <p:cNvPr id="4" name="Freeform 4"/>
            <p:cNvSpPr/>
            <p:nvPr/>
          </p:nvSpPr>
          <p:spPr>
            <a:xfrm>
              <a:off x="5887961" y="-26944"/>
              <a:ext cx="32613595" cy="5058479"/>
            </a:xfrm>
            <a:custGeom>
              <a:avLst/>
              <a:gdLst/>
              <a:ahLst/>
              <a:cxnLst/>
              <a:rect l="l" t="t" r="r" b="b"/>
              <a:pathLst>
                <a:path w="2541756" h="402704">
                  <a:moveTo>
                    <a:pt x="0" y="0"/>
                  </a:moveTo>
                  <a:lnTo>
                    <a:pt x="2541756" y="0"/>
                  </a:lnTo>
                  <a:lnTo>
                    <a:pt x="2541756" y="402704"/>
                  </a:lnTo>
                  <a:lnTo>
                    <a:pt x="0" y="402704"/>
                  </a:lnTo>
                  <a:close/>
                </a:path>
              </a:pathLst>
            </a:custGeom>
            <a:solidFill>
              <a:srgbClr val="10284A"/>
            </a:solidFill>
            <a:ln w="38100">
              <a:solidFill>
                <a:srgbClr val="10284A"/>
              </a:solidFill>
            </a:ln>
          </p:spPr>
        </p:sp>
        <p:sp>
          <p:nvSpPr>
            <p:cNvPr id="6" name="AutoShape 6"/>
            <p:cNvSpPr/>
            <p:nvPr/>
          </p:nvSpPr>
          <p:spPr>
            <a:xfrm flipV="1">
              <a:off x="-47587" y="5046566"/>
              <a:ext cx="43986365" cy="0"/>
            </a:xfrm>
            <a:prstGeom prst="line">
              <a:avLst/>
            </a:prstGeom>
            <a:ln w="333375" cap="flat">
              <a:solidFill>
                <a:srgbClr val="D5A636"/>
              </a:solidFill>
              <a:prstDash val="solid"/>
              <a:headEnd type="none" w="sm" len="sm"/>
              <a:tailEnd type="none" w="sm" len="sm"/>
            </a:ln>
          </p:spPr>
        </p:sp>
      </p:grpSp>
      <p:sp>
        <p:nvSpPr>
          <p:cNvPr id="7" name="TextBox 7"/>
          <p:cNvSpPr txBox="1"/>
          <p:nvPr/>
        </p:nvSpPr>
        <p:spPr>
          <a:xfrm>
            <a:off x="5470044" y="787867"/>
            <a:ext cx="21962522" cy="13339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r>
              <a:rPr lang="en-US" sz="4334">
                <a:solidFill>
                  <a:srgbClr val="FFFFFF"/>
                </a:solidFill>
                <a:latin typeface="Arial Bold"/>
              </a:rPr>
              <a:t>A Comparison of Pre-Clinical Medical Students’ Ability to Detect Heart Murmurs in Standardized Patients Using Point of Care Ultrasound vs. Auscultation  </a:t>
            </a:r>
          </a:p>
        </p:txBody>
      </p:sp>
      <p:sp>
        <p:nvSpPr>
          <p:cNvPr id="8" name="TextBox 8"/>
          <p:cNvSpPr txBox="1"/>
          <p:nvPr/>
        </p:nvSpPr>
        <p:spPr>
          <a:xfrm>
            <a:off x="6111217" y="2323235"/>
            <a:ext cx="21008495" cy="526234"/>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4480"/>
              </a:lnSpc>
            </a:pPr>
            <a:r>
              <a:rPr lang="en-US" sz="3200">
                <a:solidFill>
                  <a:srgbClr val="FFFFFF"/>
                </a:solidFill>
                <a:latin typeface="Arial"/>
              </a:rPr>
              <a:t>Rachel Boots, Alvin Nagi, Abigail Werhan, Sharad Nair, Omar </a:t>
            </a:r>
            <a:r>
              <a:rPr lang="en-US" sz="3200" err="1">
                <a:solidFill>
                  <a:srgbClr val="FFFFFF"/>
                </a:solidFill>
                <a:latin typeface="Arial"/>
              </a:rPr>
              <a:t>Ajlouni</a:t>
            </a:r>
            <a:r>
              <a:rPr lang="en-US" sz="3200">
                <a:solidFill>
                  <a:srgbClr val="FFFFFF"/>
                </a:solidFill>
                <a:latin typeface="Arial"/>
              </a:rPr>
              <a:t>, Ryan Ivey, Paul Misasi, Kimberly Long, PhD </a:t>
            </a:r>
          </a:p>
        </p:txBody>
      </p:sp>
      <p:sp>
        <p:nvSpPr>
          <p:cNvPr id="9" name="TextBox 9"/>
          <p:cNvSpPr txBox="1"/>
          <p:nvPr/>
        </p:nvSpPr>
        <p:spPr>
          <a:xfrm>
            <a:off x="1324964" y="3707525"/>
            <a:ext cx="9366758"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Abstract</a:t>
            </a:r>
            <a:endParaRPr lang="en-US" sz="857"/>
          </a:p>
        </p:txBody>
      </p:sp>
      <p:sp>
        <p:nvSpPr>
          <p:cNvPr id="10" name="TextBox 10"/>
          <p:cNvSpPr txBox="1"/>
          <p:nvPr/>
        </p:nvSpPr>
        <p:spPr>
          <a:xfrm>
            <a:off x="581188" y="4554754"/>
            <a:ext cx="10919072" cy="5846793"/>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just"/>
            <a:r>
              <a:rPr lang="en-US" sz="2533" b="1">
                <a:latin typeface="Arial Bold"/>
                <a:cs typeface="Arial"/>
              </a:rPr>
              <a:t>Background: Point of Care Ultrasound (POCUS) is an inexpensive diagnostic modality that has been evidenced to show accuracy and efficiency in diagnosing heart murmurs. </a:t>
            </a:r>
            <a:r>
              <a:rPr lang="en-US" sz="2533" b="1">
                <a:latin typeface="Arial Bold"/>
                <a:ea typeface="+mn-lt"/>
                <a:cs typeface="Arial"/>
              </a:rPr>
              <a:t>Further study into echocardiographic diagnosis, specifically point-of-care ultrasound, is warranted to establish an inexpensive but precise and accurate measurement tool for heart murmurs, and to determine if it is a more definitive diagnostic tool compared to heart auscultation alone.</a:t>
            </a:r>
            <a:endParaRPr lang="en-US" sz="857">
              <a:latin typeface="Arial Bold"/>
              <a:ea typeface="+mn-lt"/>
              <a:cs typeface="Arial Bold"/>
            </a:endParaRPr>
          </a:p>
          <a:p>
            <a:pPr algn="just"/>
            <a:r>
              <a:rPr lang="en-US" sz="2533" b="1">
                <a:latin typeface="Arial Bold"/>
                <a:cs typeface="Arial"/>
              </a:rPr>
              <a:t>Methodology: Pre-clinical medical students will complete 4 encounters with different diagnostic modalities (POCUS, standard auscultation, and digital auscultation), and will be asked to assess the presence or absence of a heart murmur.</a:t>
            </a:r>
          </a:p>
          <a:p>
            <a:pPr algn="just"/>
            <a:r>
              <a:rPr lang="en-US" sz="2533" b="1">
                <a:latin typeface="Arial Bold"/>
                <a:cs typeface="Arial"/>
              </a:rPr>
              <a:t>Results: ANOVA testing will be completed to determine which detection methodology has the highest average number of correct heart murmur identifications.  </a:t>
            </a:r>
          </a:p>
          <a:p>
            <a:pPr algn="just"/>
            <a:endParaRPr lang="en-US" sz="2533" b="1">
              <a:latin typeface="Arial Bold"/>
              <a:cs typeface="Arial"/>
            </a:endParaRPr>
          </a:p>
        </p:txBody>
      </p:sp>
      <p:sp>
        <p:nvSpPr>
          <p:cNvPr id="11" name="TextBox 11"/>
          <p:cNvSpPr txBox="1"/>
          <p:nvPr/>
        </p:nvSpPr>
        <p:spPr>
          <a:xfrm>
            <a:off x="2099865" y="15737678"/>
            <a:ext cx="9373500" cy="413789"/>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nSpc>
                <a:spcPts val="3547"/>
              </a:lnSpc>
            </a:pPr>
            <a:endParaRPr lang="en-US" sz="2533">
              <a:latin typeface="Arial"/>
              <a:cs typeface="Arial"/>
            </a:endParaRPr>
          </a:p>
        </p:txBody>
      </p:sp>
      <p:sp>
        <p:nvSpPr>
          <p:cNvPr id="12" name="TextBox 12"/>
          <p:cNvSpPr txBox="1"/>
          <p:nvPr/>
        </p:nvSpPr>
        <p:spPr>
          <a:xfrm>
            <a:off x="21838497" y="7899801"/>
            <a:ext cx="10511021" cy="3508076"/>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just"/>
            <a:r>
              <a:rPr lang="en-US" sz="2533" b="1">
                <a:solidFill>
                  <a:srgbClr val="000000"/>
                </a:solidFill>
                <a:latin typeface="Arial Bold"/>
                <a:cs typeface="Arial Bold"/>
              </a:rPr>
              <a:t>Statistical Methods: </a:t>
            </a:r>
            <a:endParaRPr lang="en-US" sz="857">
              <a:latin typeface="Arial Bold"/>
              <a:cs typeface="Arial Bold"/>
            </a:endParaRPr>
          </a:p>
          <a:p>
            <a:pPr marL="533427" indent="-228611" algn="just">
              <a:buFont typeface="Arial"/>
              <a:buChar char="•"/>
            </a:pPr>
            <a:r>
              <a:rPr lang="en-US" sz="2533" b="1">
                <a:latin typeface="Arial Bold"/>
                <a:cs typeface="Arial"/>
              </a:rPr>
              <a:t>Data Analysis to evaluate for difference in murmur detection among modalities: </a:t>
            </a:r>
          </a:p>
          <a:p>
            <a:pPr marL="838242" lvl="1" indent="-228611" algn="just">
              <a:buFont typeface="Arial"/>
              <a:buChar char="•"/>
            </a:pPr>
            <a:r>
              <a:rPr lang="en-US" sz="2533" b="1">
                <a:latin typeface="Arial Bold"/>
                <a:cs typeface="Arial"/>
              </a:rPr>
              <a:t>ANOVA tests, F-value, p-value, confidence intervals, and Cohen's test for effect size</a:t>
            </a:r>
            <a:endParaRPr lang="en-US" sz="857">
              <a:latin typeface="Calibri"/>
              <a:cs typeface="Calibri"/>
            </a:endParaRPr>
          </a:p>
          <a:p>
            <a:pPr marL="838242" lvl="1" indent="-228611" algn="just">
              <a:buFont typeface="Arial"/>
              <a:buChar char="•"/>
            </a:pPr>
            <a:r>
              <a:rPr lang="en-US" sz="2533" b="1">
                <a:latin typeface="Arial Bold"/>
                <a:cs typeface="Arial"/>
              </a:rPr>
              <a:t>Post-hoc analysis with significance corrections will be completed as appropriate. </a:t>
            </a:r>
            <a:endParaRPr lang="en-US" sz="857">
              <a:cs typeface="Calibri"/>
            </a:endParaRPr>
          </a:p>
          <a:p>
            <a:pPr marL="838242" lvl="1" indent="-228611" algn="just">
              <a:buFont typeface="Arial"/>
              <a:buChar char="•"/>
            </a:pPr>
            <a:r>
              <a:rPr lang="en-US" sz="2533" b="1">
                <a:latin typeface="Arial Bold"/>
                <a:cs typeface="Arial"/>
              </a:rPr>
              <a:t>Evaluation for confounding, specifically students with prior clinical experience and levels of hearing loss.</a:t>
            </a:r>
          </a:p>
        </p:txBody>
      </p:sp>
      <p:sp>
        <p:nvSpPr>
          <p:cNvPr id="13" name="TextBox 13"/>
          <p:cNvSpPr txBox="1"/>
          <p:nvPr/>
        </p:nvSpPr>
        <p:spPr>
          <a:xfrm>
            <a:off x="1416725" y="10344071"/>
            <a:ext cx="9188306"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Hypothesis</a:t>
            </a:r>
            <a:endParaRPr lang="en-US" sz="857"/>
          </a:p>
        </p:txBody>
      </p:sp>
      <p:sp>
        <p:nvSpPr>
          <p:cNvPr id="14" name="TextBox 14"/>
          <p:cNvSpPr txBox="1"/>
          <p:nvPr/>
        </p:nvSpPr>
        <p:spPr>
          <a:xfrm>
            <a:off x="572489" y="11456070"/>
            <a:ext cx="10895112" cy="3266760"/>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just"/>
            <a:r>
              <a:rPr lang="en-US" sz="2133" b="1">
                <a:solidFill>
                  <a:srgbClr val="000000"/>
                </a:solidFill>
                <a:latin typeface="Arial"/>
              </a:rPr>
              <a:t>H</a:t>
            </a:r>
            <a:r>
              <a:rPr lang="en-US" sz="2133" b="1" baseline="-25000">
                <a:solidFill>
                  <a:srgbClr val="000000"/>
                </a:solidFill>
                <a:latin typeface="Arial"/>
              </a:rPr>
              <a:t>1</a:t>
            </a:r>
            <a:r>
              <a:rPr lang="en-US" sz="2133" b="1">
                <a:solidFill>
                  <a:srgbClr val="000000"/>
                </a:solidFill>
                <a:latin typeface="Arial"/>
              </a:rPr>
              <a:t>: Pre-clinical medical students will have a greater rate of correctly identifying heart murmurs when utilizing POCUS compared to traditional auscultation and digital auscultation methods. </a:t>
            </a:r>
            <a:endParaRPr lang="en-US" sz="2133">
              <a:cs typeface="Calibri"/>
            </a:endParaRPr>
          </a:p>
          <a:p>
            <a:pPr algn="just"/>
            <a:r>
              <a:rPr lang="en-US" sz="2133" b="1">
                <a:latin typeface="Arial"/>
                <a:cs typeface="Arial"/>
              </a:rPr>
              <a:t>H</a:t>
            </a:r>
            <a:r>
              <a:rPr lang="en-US" sz="2133" b="1" baseline="-25000">
                <a:latin typeface="Arial"/>
                <a:cs typeface="Arial"/>
              </a:rPr>
              <a:t>2</a:t>
            </a:r>
            <a:r>
              <a:rPr lang="en-US" sz="2133" b="1">
                <a:latin typeface="Arial"/>
                <a:cs typeface="Arial"/>
              </a:rPr>
              <a:t>: Pre-clinical medical students will have a greater rate of correctly identifying heart murmurs when utilizing digital auscultation compared to traditional auscultation and POCUS. </a:t>
            </a:r>
          </a:p>
          <a:p>
            <a:pPr algn="just"/>
            <a:r>
              <a:rPr lang="en-US" sz="2133" b="1">
                <a:latin typeface="Arial"/>
                <a:cs typeface="Arial"/>
              </a:rPr>
              <a:t>H</a:t>
            </a:r>
            <a:r>
              <a:rPr lang="en-US" sz="2133" b="1" baseline="-25000">
                <a:latin typeface="Arial"/>
                <a:cs typeface="Arial"/>
              </a:rPr>
              <a:t>0</a:t>
            </a:r>
            <a:r>
              <a:rPr lang="en-US" sz="2133" b="1">
                <a:latin typeface="Arial"/>
                <a:cs typeface="Arial"/>
              </a:rPr>
              <a:t>: Pre-clinical medical students will have the same rate of correctly identifying heart murmurs across the three methods of POCUS, traditional auscultation, and digital auscultation.</a:t>
            </a:r>
          </a:p>
          <a:p>
            <a:pPr algn="ctr"/>
            <a:endParaRPr lang="en-US" sz="1733" b="1">
              <a:latin typeface="Arial"/>
              <a:cs typeface="Arial"/>
            </a:endParaRPr>
          </a:p>
        </p:txBody>
      </p:sp>
      <p:sp>
        <p:nvSpPr>
          <p:cNvPr id="15" name="TextBox 15"/>
          <p:cNvSpPr txBox="1"/>
          <p:nvPr/>
        </p:nvSpPr>
        <p:spPr>
          <a:xfrm>
            <a:off x="1309303" y="14856315"/>
            <a:ext cx="9373500"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Introduction</a:t>
            </a:r>
            <a:endParaRPr lang="en-US" sz="857"/>
          </a:p>
        </p:txBody>
      </p:sp>
      <p:sp>
        <p:nvSpPr>
          <p:cNvPr id="16" name="TextBox 16"/>
          <p:cNvSpPr txBox="1"/>
          <p:nvPr/>
        </p:nvSpPr>
        <p:spPr>
          <a:xfrm>
            <a:off x="11925559" y="12790620"/>
            <a:ext cx="9188305"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Proposed Methodology</a:t>
            </a:r>
            <a:endParaRPr lang="en-US" sz="857"/>
          </a:p>
        </p:txBody>
      </p:sp>
      <p:sp>
        <p:nvSpPr>
          <p:cNvPr id="17" name="TextBox 17"/>
          <p:cNvSpPr txBox="1"/>
          <p:nvPr/>
        </p:nvSpPr>
        <p:spPr>
          <a:xfrm>
            <a:off x="22724430" y="3875995"/>
            <a:ext cx="9234604"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cs typeface="Arial Bold"/>
              </a:rPr>
              <a:t>Proposed Analysis</a:t>
            </a:r>
            <a:endParaRPr lang="en-US" sz="857"/>
          </a:p>
        </p:txBody>
      </p:sp>
      <p:sp>
        <p:nvSpPr>
          <p:cNvPr id="19" name="TextBox 19"/>
          <p:cNvSpPr txBox="1"/>
          <p:nvPr/>
        </p:nvSpPr>
        <p:spPr>
          <a:xfrm>
            <a:off x="22663409" y="11695488"/>
            <a:ext cx="9219171"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Conclusions/Further Study</a:t>
            </a:r>
            <a:endParaRPr lang="en-US" sz="857"/>
          </a:p>
        </p:txBody>
      </p:sp>
      <p:sp>
        <p:nvSpPr>
          <p:cNvPr id="20" name="TextBox 20"/>
          <p:cNvSpPr txBox="1"/>
          <p:nvPr/>
        </p:nvSpPr>
        <p:spPr>
          <a:xfrm>
            <a:off x="21590116" y="12815267"/>
            <a:ext cx="10766902" cy="2338717"/>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just"/>
            <a:r>
              <a:rPr lang="en-US" sz="2533" b="1">
                <a:latin typeface="Arial"/>
                <a:cs typeface="Arial"/>
              </a:rPr>
              <a:t>This project is currently under review with the IRB at Kansas College of Osteopathic Medicine.  The plan is to publish the study protocol over the summer and begin recruiting participants Fall 2023.  After initial results from the Pilot study are complete, a repeat study will be conducted to compare the protocol  between first year and second year medical students.  </a:t>
            </a:r>
            <a:endParaRPr lang="en-US" sz="857"/>
          </a:p>
        </p:txBody>
      </p:sp>
      <p:sp>
        <p:nvSpPr>
          <p:cNvPr id="21" name="TextBox 21"/>
          <p:cNvSpPr txBox="1"/>
          <p:nvPr/>
        </p:nvSpPr>
        <p:spPr>
          <a:xfrm>
            <a:off x="22112090" y="15272370"/>
            <a:ext cx="10276605"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Acknowledgements</a:t>
            </a:r>
            <a:endParaRPr lang="en-US" sz="857"/>
          </a:p>
        </p:txBody>
      </p:sp>
      <p:sp>
        <p:nvSpPr>
          <p:cNvPr id="22" name="TextBox 22"/>
          <p:cNvSpPr txBox="1"/>
          <p:nvPr/>
        </p:nvSpPr>
        <p:spPr>
          <a:xfrm>
            <a:off x="21577142" y="16199397"/>
            <a:ext cx="10776804" cy="1436034"/>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just"/>
            <a:r>
              <a:rPr lang="en-US" sz="2333" b="1">
                <a:latin typeface="Arial"/>
                <a:cs typeface="Arial"/>
              </a:rPr>
              <a:t>Thank you to Kim Talbot, KERN, and the </a:t>
            </a:r>
            <a:r>
              <a:rPr lang="en-US" sz="2333" b="1" err="1">
                <a:latin typeface="Arial"/>
                <a:cs typeface="Arial"/>
              </a:rPr>
              <a:t>KansasCOM</a:t>
            </a:r>
            <a:r>
              <a:rPr lang="en-US" sz="2333" b="1">
                <a:latin typeface="Arial"/>
                <a:cs typeface="Arial"/>
              </a:rPr>
              <a:t> Simulation Center for their aid in recruiting standardized patient models. </a:t>
            </a:r>
            <a:endParaRPr lang="en-US" sz="2333">
              <a:cs typeface="Calibri"/>
            </a:endParaRPr>
          </a:p>
          <a:p>
            <a:pPr algn="just"/>
            <a:r>
              <a:rPr lang="en-US" sz="2333" b="1">
                <a:latin typeface="Arial"/>
                <a:cs typeface="Arial"/>
              </a:rPr>
              <a:t>Images and POCUS Training Protocol: Butterfly Academy and Complete Anatomy. </a:t>
            </a:r>
            <a:endParaRPr lang="en-US" sz="2333">
              <a:cs typeface="Calibri"/>
            </a:endParaRPr>
          </a:p>
        </p:txBody>
      </p:sp>
      <p:sp>
        <p:nvSpPr>
          <p:cNvPr id="23" name="AutoShape 23"/>
          <p:cNvSpPr/>
          <p:nvPr/>
        </p:nvSpPr>
        <p:spPr>
          <a:xfrm flipH="1">
            <a:off x="11680420" y="4050178"/>
            <a:ext cx="0" cy="17418901"/>
          </a:xfrm>
          <a:prstGeom prst="line">
            <a:avLst/>
          </a:prstGeom>
          <a:ln w="38100" cap="flat">
            <a:solidFill>
              <a:srgbClr val="D5A636"/>
            </a:solidFill>
            <a:prstDash val="solid"/>
            <a:headEnd type="none" w="sm" len="sm"/>
            <a:tailEnd type="none" w="sm" len="sm"/>
          </a:ln>
        </p:spPr>
      </p:sp>
      <p:sp>
        <p:nvSpPr>
          <p:cNvPr id="24" name="AutoShape 24"/>
          <p:cNvSpPr/>
          <p:nvPr/>
        </p:nvSpPr>
        <p:spPr>
          <a:xfrm flipH="1">
            <a:off x="21373201" y="4050178"/>
            <a:ext cx="0" cy="17418901"/>
          </a:xfrm>
          <a:prstGeom prst="line">
            <a:avLst/>
          </a:prstGeom>
          <a:ln w="38100" cap="flat">
            <a:solidFill>
              <a:srgbClr val="D5A636"/>
            </a:solidFill>
            <a:prstDash val="solid"/>
            <a:headEnd type="none" w="sm" len="sm"/>
            <a:tailEnd type="none" w="sm" len="sm"/>
          </a:ln>
        </p:spPr>
      </p:sp>
      <p:grpSp>
        <p:nvGrpSpPr>
          <p:cNvPr id="27" name="Group 26">
            <a:extLst>
              <a:ext uri="{FF2B5EF4-FFF2-40B4-BE49-F238E27FC236}">
                <a16:creationId xmlns:a16="http://schemas.microsoft.com/office/drawing/2014/main" id="{43118219-0191-B5EE-9005-D362B0CA4828}"/>
              </a:ext>
            </a:extLst>
          </p:cNvPr>
          <p:cNvGrpSpPr/>
          <p:nvPr/>
        </p:nvGrpSpPr>
        <p:grpSpPr>
          <a:xfrm>
            <a:off x="11962331" y="4612554"/>
            <a:ext cx="9077266" cy="7058622"/>
            <a:chOff x="15279433" y="5881300"/>
            <a:chExt cx="13917325" cy="9966833"/>
          </a:xfrm>
        </p:grpSpPr>
        <p:pic>
          <p:nvPicPr>
            <p:cNvPr id="31" name="Picture 31" descr="A picture containing device, gauge&#10;&#10;Description automatically generated">
              <a:extLst>
                <a:ext uri="{FF2B5EF4-FFF2-40B4-BE49-F238E27FC236}">
                  <a16:creationId xmlns:a16="http://schemas.microsoft.com/office/drawing/2014/main" id="{03EEA292-FEFA-0CDC-F50A-BCD45A5DDF4E}"/>
                </a:ext>
              </a:extLst>
            </p:cNvPr>
            <p:cNvPicPr>
              <a:picLocks noChangeAspect="1"/>
            </p:cNvPicPr>
            <p:nvPr/>
          </p:nvPicPr>
          <p:blipFill>
            <a:blip r:embed="rId4"/>
            <a:stretch>
              <a:fillRect/>
            </a:stretch>
          </p:blipFill>
          <p:spPr>
            <a:xfrm>
              <a:off x="24653165" y="5922583"/>
              <a:ext cx="4342734" cy="4447776"/>
            </a:xfrm>
            <a:prstGeom prst="rect">
              <a:avLst/>
            </a:prstGeom>
          </p:spPr>
        </p:pic>
        <p:pic>
          <p:nvPicPr>
            <p:cNvPr id="32" name="Picture 32" descr="A picture containing calendar&#10;&#10;Description automatically generated">
              <a:extLst>
                <a:ext uri="{FF2B5EF4-FFF2-40B4-BE49-F238E27FC236}">
                  <a16:creationId xmlns:a16="http://schemas.microsoft.com/office/drawing/2014/main" id="{24FF0F9A-37C5-AEB1-B870-1C82BE31ECC6}"/>
                </a:ext>
              </a:extLst>
            </p:cNvPr>
            <p:cNvPicPr>
              <a:picLocks noChangeAspect="1"/>
            </p:cNvPicPr>
            <p:nvPr/>
          </p:nvPicPr>
          <p:blipFill>
            <a:blip r:embed="rId5"/>
            <a:stretch>
              <a:fillRect/>
            </a:stretch>
          </p:blipFill>
          <p:spPr>
            <a:xfrm>
              <a:off x="15279433" y="11020358"/>
              <a:ext cx="9380597" cy="4827775"/>
            </a:xfrm>
            <a:prstGeom prst="rect">
              <a:avLst/>
            </a:prstGeom>
          </p:spPr>
        </p:pic>
        <p:pic>
          <p:nvPicPr>
            <p:cNvPr id="33" name="Picture 33">
              <a:extLst>
                <a:ext uri="{FF2B5EF4-FFF2-40B4-BE49-F238E27FC236}">
                  <a16:creationId xmlns:a16="http://schemas.microsoft.com/office/drawing/2014/main" id="{8FA201FA-149F-F661-DBED-3E9162EEF301}"/>
                </a:ext>
              </a:extLst>
            </p:cNvPr>
            <p:cNvPicPr>
              <a:picLocks noChangeAspect="1"/>
            </p:cNvPicPr>
            <p:nvPr/>
          </p:nvPicPr>
          <p:blipFill>
            <a:blip r:embed="rId6"/>
            <a:stretch>
              <a:fillRect/>
            </a:stretch>
          </p:blipFill>
          <p:spPr>
            <a:xfrm>
              <a:off x="15294650" y="5881300"/>
              <a:ext cx="9365374" cy="4881796"/>
            </a:xfrm>
            <a:prstGeom prst="rect">
              <a:avLst/>
            </a:prstGeom>
          </p:spPr>
        </p:pic>
        <p:pic>
          <p:nvPicPr>
            <p:cNvPr id="35" name="Picture 35">
              <a:extLst>
                <a:ext uri="{FF2B5EF4-FFF2-40B4-BE49-F238E27FC236}">
                  <a16:creationId xmlns:a16="http://schemas.microsoft.com/office/drawing/2014/main" id="{7475ECBF-BBC1-9A01-E860-1A5CEA7CA4AE}"/>
                </a:ext>
              </a:extLst>
            </p:cNvPr>
            <p:cNvPicPr>
              <a:picLocks noChangeAspect="1"/>
            </p:cNvPicPr>
            <p:nvPr/>
          </p:nvPicPr>
          <p:blipFill>
            <a:blip r:embed="rId7"/>
            <a:stretch>
              <a:fillRect/>
            </a:stretch>
          </p:blipFill>
          <p:spPr>
            <a:xfrm>
              <a:off x="24800030" y="11016261"/>
              <a:ext cx="4396728" cy="4415711"/>
            </a:xfrm>
            <a:prstGeom prst="rect">
              <a:avLst/>
            </a:prstGeom>
          </p:spPr>
        </p:pic>
      </p:grpSp>
      <p:sp>
        <p:nvSpPr>
          <p:cNvPr id="29" name="TextBox 21">
            <a:extLst>
              <a:ext uri="{FF2B5EF4-FFF2-40B4-BE49-F238E27FC236}">
                <a16:creationId xmlns:a16="http://schemas.microsoft.com/office/drawing/2014/main" id="{E9CC6EB4-3D6B-8639-C5EF-B587B6724D45}"/>
              </a:ext>
            </a:extLst>
          </p:cNvPr>
          <p:cNvSpPr txBox="1"/>
          <p:nvPr/>
        </p:nvSpPr>
        <p:spPr>
          <a:xfrm>
            <a:off x="22494713" y="17986653"/>
            <a:ext cx="9219171" cy="670055"/>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lnSpc>
                <a:spcPts val="5600"/>
              </a:lnSpc>
            </a:pPr>
            <a:r>
              <a:rPr lang="en-US" sz="4000">
                <a:solidFill>
                  <a:srgbClr val="10284A"/>
                </a:solidFill>
                <a:latin typeface="Arial Bold"/>
              </a:rPr>
              <a:t>References</a:t>
            </a:r>
            <a:endParaRPr lang="en-US" sz="857"/>
          </a:p>
        </p:txBody>
      </p:sp>
      <p:sp>
        <p:nvSpPr>
          <p:cNvPr id="36" name="TextBox 22">
            <a:extLst>
              <a:ext uri="{FF2B5EF4-FFF2-40B4-BE49-F238E27FC236}">
                <a16:creationId xmlns:a16="http://schemas.microsoft.com/office/drawing/2014/main" id="{1A25D9A1-D33A-FB51-78E3-DA1880FCD981}"/>
              </a:ext>
            </a:extLst>
          </p:cNvPr>
          <p:cNvSpPr txBox="1"/>
          <p:nvPr/>
        </p:nvSpPr>
        <p:spPr>
          <a:xfrm>
            <a:off x="21608008" y="19021289"/>
            <a:ext cx="10822779" cy="2462213"/>
          </a:xfrm>
          <a:prstGeom prst="rect">
            <a:avLst/>
          </a:prstGeom>
        </p:spPr>
        <p:txBody>
          <a:bodyPr wrap="square" lIns="0" tIns="0" rIns="0" bIns="0" rtlCol="0" anchor="t">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marL="228611" indent="-228611" algn="just">
              <a:buAutoNum type="arabicPeriod"/>
            </a:pPr>
            <a:r>
              <a:rPr lang="en-US" sz="1600" b="1">
                <a:latin typeface="Arial Bold"/>
                <a:cs typeface="Arial"/>
              </a:rPr>
              <a:t>Smythe J.F., Teixeira O.H., Vlad P., et. al.: Initial evaluation of heart murmurs: are laboratory tests necessary?. Pediatrics 1990; 86: pp. 497-500.</a:t>
            </a:r>
            <a:endParaRPr lang="en-US" sz="1600" b="1">
              <a:latin typeface="Arial Bold"/>
              <a:cs typeface="Arial Bold"/>
            </a:endParaRPr>
          </a:p>
          <a:p>
            <a:pPr marL="228611" indent="-228611" algn="just">
              <a:buAutoNum type="arabicPeriod"/>
            </a:pPr>
            <a:r>
              <a:rPr lang="en-US" sz="1600" b="1">
                <a:latin typeface="Arial Bold"/>
                <a:cs typeface="Arial"/>
              </a:rPr>
              <a:t>Silverman M.E., Wooley C.F., Samuel A.: Levine and the history of grading systolic murmurs. Am J </a:t>
            </a:r>
            <a:r>
              <a:rPr lang="en-US" sz="1600" b="1" err="1">
                <a:latin typeface="Arial Bold"/>
                <a:cs typeface="Arial"/>
              </a:rPr>
              <a:t>Cardiol</a:t>
            </a:r>
            <a:r>
              <a:rPr lang="en-US" sz="1600" b="1">
                <a:latin typeface="Arial Bold"/>
                <a:cs typeface="Arial"/>
              </a:rPr>
              <a:t> 2008; 102: pp. 1107-1110.</a:t>
            </a:r>
          </a:p>
          <a:p>
            <a:pPr marL="228611" indent="-228611" algn="just">
              <a:buAutoNum type="arabicPeriod"/>
            </a:pPr>
            <a:r>
              <a:rPr lang="en-US" sz="1600" b="1">
                <a:latin typeface="Arial Bold"/>
                <a:cs typeface="Arial"/>
              </a:rPr>
              <a:t>Bonow R.O., Carabello B.A., Chatterjee K., et. al.: 2008 Focused update incorporated into the ACC/AHA 2006 guidelines for the management of patients with valvular heart disease: a report of the American College of Cardiology/American Heart Association Task Force on Practice Guidelines (Writing Committee to Revise the 1998 Guidelines for the Management of Patients With Valvular Heart Disease): endorsed by the Society of Cardiovascular Anesthesiologists, Society for Cardiovascular Angiography and Interventions, and Society of Thoracic Surgeons. Circulation 2008; 118: pp. e523-e661.</a:t>
            </a:r>
            <a:endParaRPr lang="en-US" sz="1600" b="1">
              <a:latin typeface="Arial Bold"/>
              <a:cs typeface="Arial Bold"/>
            </a:endParaRPr>
          </a:p>
        </p:txBody>
      </p:sp>
      <p:grpSp>
        <p:nvGrpSpPr>
          <p:cNvPr id="46" name="Group 45">
            <a:extLst>
              <a:ext uri="{FF2B5EF4-FFF2-40B4-BE49-F238E27FC236}">
                <a16:creationId xmlns:a16="http://schemas.microsoft.com/office/drawing/2014/main" id="{E9F45C9D-5181-8F9C-7EF0-753B50426BDA}"/>
              </a:ext>
            </a:extLst>
          </p:cNvPr>
          <p:cNvGrpSpPr/>
          <p:nvPr/>
        </p:nvGrpSpPr>
        <p:grpSpPr>
          <a:xfrm>
            <a:off x="11898842" y="14078882"/>
            <a:ext cx="9166225" cy="5953401"/>
            <a:chOff x="15105063" y="23323137"/>
            <a:chExt cx="13749338" cy="8930101"/>
          </a:xfrm>
        </p:grpSpPr>
        <p:sp>
          <p:nvSpPr>
            <p:cNvPr id="41" name="Rectangle: Rounded Corners 40">
              <a:extLst>
                <a:ext uri="{FF2B5EF4-FFF2-40B4-BE49-F238E27FC236}">
                  <a16:creationId xmlns:a16="http://schemas.microsoft.com/office/drawing/2014/main" id="{91C4AF4E-71AF-37D7-1C4E-2EA42C260AD4}"/>
                </a:ext>
              </a:extLst>
            </p:cNvPr>
            <p:cNvSpPr/>
            <p:nvPr/>
          </p:nvSpPr>
          <p:spPr>
            <a:xfrm>
              <a:off x="15105413" y="23323137"/>
              <a:ext cx="6840186" cy="2208811"/>
            </a:xfrm>
            <a:prstGeom prst="roundRect">
              <a:avLst/>
            </a:prstGeom>
            <a:solidFill>
              <a:srgbClr val="D5A636"/>
            </a:solidFill>
            <a:ln w="57150">
              <a:solidFill>
                <a:srgbClr val="1028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r>
                <a:rPr lang="en-US" sz="2933">
                  <a:latin typeface="Arial Bold"/>
                  <a:ea typeface="+mn-lt"/>
                  <a:cs typeface="+mn-lt"/>
                </a:rPr>
                <a:t>1. Review online module (Butterfly Academy)</a:t>
              </a:r>
              <a:endParaRPr lang="en-US" sz="857">
                <a:latin typeface="Arial Bold"/>
              </a:endParaRPr>
            </a:p>
          </p:txBody>
        </p:sp>
        <p:sp>
          <p:nvSpPr>
            <p:cNvPr id="42" name="Rectangle: Rounded Corners 41">
              <a:extLst>
                <a:ext uri="{FF2B5EF4-FFF2-40B4-BE49-F238E27FC236}">
                  <a16:creationId xmlns:a16="http://schemas.microsoft.com/office/drawing/2014/main" id="{BDB30045-765D-B0DD-4899-AE60BF8600BD}"/>
                </a:ext>
              </a:extLst>
            </p:cNvPr>
            <p:cNvSpPr/>
            <p:nvPr/>
          </p:nvSpPr>
          <p:spPr>
            <a:xfrm>
              <a:off x="21947188" y="25555575"/>
              <a:ext cx="6907213" cy="2232025"/>
            </a:xfrm>
            <a:prstGeom prst="roundRect">
              <a:avLst/>
            </a:prstGeom>
            <a:solidFill>
              <a:srgbClr val="D5A636"/>
            </a:solidFill>
            <a:ln w="57150">
              <a:solidFill>
                <a:srgbClr val="10284A"/>
              </a:solid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r>
                <a:rPr lang="en-US" sz="2933">
                  <a:latin typeface="Arial Bold"/>
                  <a:ea typeface="+mn-lt"/>
                  <a:cs typeface="+mn-lt"/>
                </a:rPr>
                <a:t>2. Attend training session with clinical faculty</a:t>
              </a:r>
              <a:endParaRPr lang="en-US" sz="857">
                <a:latin typeface="Arial Bold"/>
              </a:endParaRPr>
            </a:p>
          </p:txBody>
        </p:sp>
        <p:sp>
          <p:nvSpPr>
            <p:cNvPr id="44" name="Rectangle: Rounded Corners 43">
              <a:extLst>
                <a:ext uri="{FF2B5EF4-FFF2-40B4-BE49-F238E27FC236}">
                  <a16:creationId xmlns:a16="http://schemas.microsoft.com/office/drawing/2014/main" id="{7161DD60-6013-46D9-029C-E151D2F1180D}"/>
                </a:ext>
              </a:extLst>
            </p:cNvPr>
            <p:cNvSpPr/>
            <p:nvPr/>
          </p:nvSpPr>
          <p:spPr>
            <a:xfrm>
              <a:off x="15105063" y="27789188"/>
              <a:ext cx="6907213" cy="2232025"/>
            </a:xfrm>
            <a:prstGeom prst="roundRect">
              <a:avLst/>
            </a:prstGeom>
            <a:solidFill>
              <a:srgbClr val="D5A636"/>
            </a:solidFill>
            <a:ln w="57150">
              <a:solidFill>
                <a:srgbClr val="10284A"/>
              </a:solid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r>
                <a:rPr lang="en-US" sz="2667">
                  <a:latin typeface="Arial Bold"/>
                  <a:ea typeface="+mn-lt"/>
                  <a:cs typeface="+mn-lt"/>
                </a:rPr>
                <a:t>3. Complete 4 encounters</a:t>
              </a:r>
              <a:endParaRPr lang="en-US" sz="2667">
                <a:latin typeface="Arial Bold"/>
                <a:cs typeface="Arial Bold"/>
              </a:endParaRPr>
            </a:p>
          </p:txBody>
        </p:sp>
        <p:sp>
          <p:nvSpPr>
            <p:cNvPr id="45" name="Rectangle: Rounded Corners 44">
              <a:extLst>
                <a:ext uri="{FF2B5EF4-FFF2-40B4-BE49-F238E27FC236}">
                  <a16:creationId xmlns:a16="http://schemas.microsoft.com/office/drawing/2014/main" id="{2EA671E0-BA93-9446-E93C-EBAD46EF0291}"/>
                </a:ext>
              </a:extLst>
            </p:cNvPr>
            <p:cNvSpPr/>
            <p:nvPr/>
          </p:nvSpPr>
          <p:spPr>
            <a:xfrm>
              <a:off x="21947188" y="30021213"/>
              <a:ext cx="6907213" cy="2232025"/>
            </a:xfrm>
            <a:prstGeom prst="roundRect">
              <a:avLst/>
            </a:prstGeom>
            <a:solidFill>
              <a:srgbClr val="D5A636"/>
            </a:solidFill>
            <a:ln w="57150">
              <a:solidFill>
                <a:srgbClr val="10284A"/>
              </a:solid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algn="ctr"/>
              <a:r>
                <a:rPr lang="en-US" sz="2400">
                  <a:latin typeface="Arial Bold"/>
                  <a:ea typeface="+mn-lt"/>
                  <a:cs typeface="+mn-lt"/>
                </a:rPr>
                <a:t>4. Record findings and Likert confidence rating following each encounter</a:t>
              </a:r>
              <a:endParaRPr lang="en-US" sz="2400">
                <a:latin typeface="Arial Bold"/>
              </a:endParaRPr>
            </a:p>
          </p:txBody>
        </p:sp>
      </p:grpSp>
      <p:pic>
        <p:nvPicPr>
          <p:cNvPr id="30" name="Picture 33" descr="Qr code&#10;&#10;Description automatically generated">
            <a:extLst>
              <a:ext uri="{FF2B5EF4-FFF2-40B4-BE49-F238E27FC236}">
                <a16:creationId xmlns:a16="http://schemas.microsoft.com/office/drawing/2014/main" id="{F3104A7C-C874-3F21-5DC5-1FAF959C1201}"/>
              </a:ext>
            </a:extLst>
          </p:cNvPr>
          <p:cNvPicPr>
            <a:picLocks noChangeAspect="1"/>
          </p:cNvPicPr>
          <p:nvPr/>
        </p:nvPicPr>
        <p:blipFill>
          <a:blip r:embed="rId8"/>
          <a:stretch>
            <a:fillRect/>
          </a:stretch>
        </p:blipFill>
        <p:spPr>
          <a:xfrm>
            <a:off x="2090764" y="15518324"/>
            <a:ext cx="1317561" cy="1350771"/>
          </a:xfrm>
          <a:prstGeom prst="rect">
            <a:avLst/>
          </a:prstGeom>
        </p:spPr>
      </p:pic>
      <p:graphicFrame>
        <p:nvGraphicFramePr>
          <p:cNvPr id="28" name="Table 33">
            <a:extLst>
              <a:ext uri="{FF2B5EF4-FFF2-40B4-BE49-F238E27FC236}">
                <a16:creationId xmlns:a16="http://schemas.microsoft.com/office/drawing/2014/main" id="{DE5BEAF2-62B4-C755-8835-6A7C52C3C543}"/>
              </a:ext>
            </a:extLst>
          </p:cNvPr>
          <p:cNvGraphicFramePr>
            <a:graphicFrameLocks noGrp="1"/>
          </p:cNvGraphicFramePr>
          <p:nvPr>
            <p:extLst>
              <p:ext uri="{D42A27DB-BD31-4B8C-83A1-F6EECF244321}">
                <p14:modId xmlns:p14="http://schemas.microsoft.com/office/powerpoint/2010/main" val="3429647491"/>
              </p:ext>
            </p:extLst>
          </p:nvPr>
        </p:nvGraphicFramePr>
        <p:xfrm>
          <a:off x="23384286" y="4727276"/>
          <a:ext cx="7885794" cy="2748096"/>
        </p:xfrm>
        <a:graphic>
          <a:graphicData uri="http://schemas.openxmlformats.org/drawingml/2006/table">
            <a:tbl>
              <a:tblPr firstRow="1" bandRow="1">
                <a:tableStyleId>{5C22544A-7EE6-4342-B048-85BDC9FD1C3A}</a:tableStyleId>
              </a:tblPr>
              <a:tblGrid>
                <a:gridCol w="2628598">
                  <a:extLst>
                    <a:ext uri="{9D8B030D-6E8A-4147-A177-3AD203B41FA5}">
                      <a16:colId xmlns:a16="http://schemas.microsoft.com/office/drawing/2014/main" val="1681478096"/>
                    </a:ext>
                  </a:extLst>
                </a:gridCol>
                <a:gridCol w="2628598">
                  <a:extLst>
                    <a:ext uri="{9D8B030D-6E8A-4147-A177-3AD203B41FA5}">
                      <a16:colId xmlns:a16="http://schemas.microsoft.com/office/drawing/2014/main" val="1296958328"/>
                    </a:ext>
                  </a:extLst>
                </a:gridCol>
                <a:gridCol w="2628598">
                  <a:extLst>
                    <a:ext uri="{9D8B030D-6E8A-4147-A177-3AD203B41FA5}">
                      <a16:colId xmlns:a16="http://schemas.microsoft.com/office/drawing/2014/main" val="2186624479"/>
                    </a:ext>
                  </a:extLst>
                </a:gridCol>
              </a:tblGrid>
              <a:tr h="922372">
                <a:tc>
                  <a:txBody>
                    <a:bodyPr/>
                    <a:lstStyle/>
                    <a:p>
                      <a:r>
                        <a:rPr lang="en-US" sz="1600"/>
                        <a:t>Estimated Standardized Patient Assessments for Analysis</a:t>
                      </a:r>
                    </a:p>
                  </a:txBody>
                  <a:tcPr marL="60960" marR="60960" marT="30480" marB="30480">
                    <a:lnL w="12700">
                      <a:solidFill>
                        <a:schemeClr val="tx1"/>
                      </a:solidFill>
                    </a:lnL>
                    <a:lnT w="12700">
                      <a:solidFill>
                        <a:schemeClr val="tx1"/>
                      </a:solidFill>
                    </a:lnT>
                    <a:solidFill>
                      <a:srgbClr val="D5A636"/>
                    </a:solidFill>
                  </a:tcPr>
                </a:tc>
                <a:tc>
                  <a:txBody>
                    <a:bodyPr/>
                    <a:lstStyle/>
                    <a:p>
                      <a:r>
                        <a:rPr lang="en-US" sz="1600"/>
                        <a:t>Assessments of Standardized Patients with Heart Murmurs</a:t>
                      </a:r>
                    </a:p>
                  </a:txBody>
                  <a:tcPr marL="60960" marR="60960" marT="30480" marB="30480">
                    <a:lnT w="12700">
                      <a:solidFill>
                        <a:schemeClr val="tx1"/>
                      </a:solidFill>
                    </a:lnT>
                    <a:solidFill>
                      <a:srgbClr val="D5A636"/>
                    </a:solidFill>
                  </a:tcPr>
                </a:tc>
                <a:tc>
                  <a:txBody>
                    <a:bodyPr/>
                    <a:lstStyle/>
                    <a:p>
                      <a:r>
                        <a:rPr lang="en-US" sz="1600"/>
                        <a:t>Assessments of Standardized Patients without Heart Murmurs</a:t>
                      </a:r>
                    </a:p>
                  </a:txBody>
                  <a:tcPr marL="60960" marR="60960" marT="30480" marB="30480">
                    <a:lnR w="12700">
                      <a:solidFill>
                        <a:schemeClr val="tx1"/>
                      </a:solidFill>
                    </a:lnR>
                    <a:lnT w="12700">
                      <a:solidFill>
                        <a:schemeClr val="tx1"/>
                      </a:solidFill>
                    </a:lnT>
                    <a:solidFill>
                      <a:srgbClr val="D5A636"/>
                    </a:solidFill>
                  </a:tcPr>
                </a:tc>
                <a:extLst>
                  <a:ext uri="{0D108BD9-81ED-4DB2-BD59-A6C34878D82A}">
                    <a16:rowId xmlns:a16="http://schemas.microsoft.com/office/drawing/2014/main" val="2778175523"/>
                  </a:ext>
                </a:extLst>
              </a:tr>
              <a:tr h="456431">
                <a:tc>
                  <a:txBody>
                    <a:bodyPr/>
                    <a:lstStyle/>
                    <a:p>
                      <a:r>
                        <a:rPr lang="en-US" sz="1500"/>
                        <a:t>Traditional Stethoscope</a:t>
                      </a:r>
                    </a:p>
                  </a:txBody>
                  <a:tcPr marL="60960" marR="60960" marT="30480" marB="30480">
                    <a:lnL w="12700">
                      <a:solidFill>
                        <a:schemeClr val="tx1"/>
                      </a:solidFill>
                    </a:lnL>
                  </a:tcPr>
                </a:tc>
                <a:tc>
                  <a:txBody>
                    <a:bodyPr/>
                    <a:lstStyle/>
                    <a:p>
                      <a:pPr algn="ctr"/>
                      <a:r>
                        <a:rPr lang="en-US" sz="1200"/>
                        <a:t>10</a:t>
                      </a:r>
                    </a:p>
                  </a:txBody>
                  <a:tcPr marL="60960" marR="60960" marT="30480" marB="30480"/>
                </a:tc>
                <a:tc>
                  <a:txBody>
                    <a:bodyPr/>
                    <a:lstStyle/>
                    <a:p>
                      <a:pPr algn="ctr"/>
                      <a:r>
                        <a:rPr lang="en-US" sz="1200"/>
                        <a:t>10</a:t>
                      </a:r>
                    </a:p>
                  </a:txBody>
                  <a:tcPr marL="60960" marR="60960" marT="30480" marB="30480">
                    <a:lnR w="12700">
                      <a:solidFill>
                        <a:schemeClr val="tx1"/>
                      </a:solidFill>
                    </a:lnR>
                  </a:tcPr>
                </a:tc>
                <a:extLst>
                  <a:ext uri="{0D108BD9-81ED-4DB2-BD59-A6C34878D82A}">
                    <a16:rowId xmlns:a16="http://schemas.microsoft.com/office/drawing/2014/main" val="3206661550"/>
                  </a:ext>
                </a:extLst>
              </a:tr>
              <a:tr h="456431">
                <a:tc>
                  <a:txBody>
                    <a:bodyPr/>
                    <a:lstStyle/>
                    <a:p>
                      <a:r>
                        <a:rPr lang="en-US" sz="1500"/>
                        <a:t>Digital Augmented Stethoscope</a:t>
                      </a:r>
                    </a:p>
                  </a:txBody>
                  <a:tcPr marL="60960" marR="60960" marT="30480" marB="30480">
                    <a:lnL w="12700">
                      <a:solidFill>
                        <a:schemeClr val="tx1"/>
                      </a:solidFill>
                    </a:lnL>
                  </a:tcPr>
                </a:tc>
                <a:tc>
                  <a:txBody>
                    <a:bodyPr/>
                    <a:lstStyle/>
                    <a:p>
                      <a:pPr algn="ctr"/>
                      <a:r>
                        <a:rPr lang="en-US" sz="1200"/>
                        <a:t>10</a:t>
                      </a:r>
                    </a:p>
                  </a:txBody>
                  <a:tcPr marL="60960" marR="60960" marT="30480" marB="30480"/>
                </a:tc>
                <a:tc>
                  <a:txBody>
                    <a:bodyPr/>
                    <a:lstStyle/>
                    <a:p>
                      <a:pPr algn="ctr"/>
                      <a:r>
                        <a:rPr lang="en-US" sz="1200"/>
                        <a:t>10</a:t>
                      </a:r>
                    </a:p>
                  </a:txBody>
                  <a:tcPr marL="60960" marR="60960" marT="30480" marB="30480">
                    <a:lnR w="12700">
                      <a:solidFill>
                        <a:schemeClr val="tx1"/>
                      </a:solidFill>
                    </a:lnR>
                  </a:tcPr>
                </a:tc>
                <a:extLst>
                  <a:ext uri="{0D108BD9-81ED-4DB2-BD59-A6C34878D82A}">
                    <a16:rowId xmlns:a16="http://schemas.microsoft.com/office/drawing/2014/main" val="951707913"/>
                  </a:ext>
                </a:extLst>
              </a:tr>
              <a:tr h="456431">
                <a:tc>
                  <a:txBody>
                    <a:bodyPr/>
                    <a:lstStyle/>
                    <a:p>
                      <a:r>
                        <a:rPr lang="en-US" sz="1500"/>
                        <a:t>POCUS</a:t>
                      </a:r>
                    </a:p>
                  </a:txBody>
                  <a:tcPr marL="60960" marR="60960" marT="30480" marB="30480">
                    <a:lnL w="12700">
                      <a:solidFill>
                        <a:schemeClr val="tx1"/>
                      </a:solidFill>
                    </a:lnL>
                  </a:tcPr>
                </a:tc>
                <a:tc>
                  <a:txBody>
                    <a:bodyPr/>
                    <a:lstStyle/>
                    <a:p>
                      <a:pPr algn="ctr"/>
                      <a:r>
                        <a:rPr lang="en-US" sz="1200"/>
                        <a:t>10</a:t>
                      </a:r>
                    </a:p>
                  </a:txBody>
                  <a:tcPr marL="60960" marR="60960" marT="30480" marB="30480"/>
                </a:tc>
                <a:tc>
                  <a:txBody>
                    <a:bodyPr/>
                    <a:lstStyle/>
                    <a:p>
                      <a:pPr algn="ctr"/>
                      <a:r>
                        <a:rPr lang="en-US" sz="1200"/>
                        <a:t>10</a:t>
                      </a:r>
                    </a:p>
                  </a:txBody>
                  <a:tcPr marL="60960" marR="60960" marT="30480" marB="30480">
                    <a:lnR w="12700">
                      <a:solidFill>
                        <a:schemeClr val="tx1"/>
                      </a:solidFill>
                    </a:lnR>
                  </a:tcPr>
                </a:tc>
                <a:extLst>
                  <a:ext uri="{0D108BD9-81ED-4DB2-BD59-A6C34878D82A}">
                    <a16:rowId xmlns:a16="http://schemas.microsoft.com/office/drawing/2014/main" val="1557460430"/>
                  </a:ext>
                </a:extLst>
              </a:tr>
              <a:tr h="456431">
                <a:tc>
                  <a:txBody>
                    <a:bodyPr/>
                    <a:lstStyle/>
                    <a:p>
                      <a:pPr lvl="0">
                        <a:buNone/>
                      </a:pPr>
                      <a:r>
                        <a:rPr lang="en-US" sz="1500"/>
                        <a:t>Total Assessments: 60*</a:t>
                      </a:r>
                    </a:p>
                  </a:txBody>
                  <a:tcPr marL="60960" marR="60960" marT="30480" marB="30480">
                    <a:lnL w="12700">
                      <a:solidFill>
                        <a:schemeClr val="tx1"/>
                      </a:solidFill>
                    </a:lnL>
                    <a:lnB w="12700">
                      <a:solidFill>
                        <a:schemeClr val="tx1"/>
                      </a:solidFill>
                    </a:lnB>
                  </a:tcPr>
                </a:tc>
                <a:tc>
                  <a:txBody>
                    <a:bodyPr/>
                    <a:lstStyle/>
                    <a:p>
                      <a:pPr lvl="0" algn="ctr">
                        <a:buNone/>
                      </a:pPr>
                      <a:r>
                        <a:rPr lang="en-US" sz="1200"/>
                        <a:t>30</a:t>
                      </a:r>
                    </a:p>
                  </a:txBody>
                  <a:tcPr marL="60960" marR="60960" marT="30480" marB="30480">
                    <a:lnB w="12700">
                      <a:solidFill>
                        <a:schemeClr val="tx1"/>
                      </a:solidFill>
                    </a:lnB>
                  </a:tcPr>
                </a:tc>
                <a:tc>
                  <a:txBody>
                    <a:bodyPr/>
                    <a:lstStyle/>
                    <a:p>
                      <a:pPr lvl="0" algn="ctr">
                        <a:buNone/>
                      </a:pPr>
                      <a:r>
                        <a:rPr lang="en-US" sz="1200"/>
                        <a:t>30</a:t>
                      </a:r>
                    </a:p>
                  </a:txBody>
                  <a:tcPr marL="60960" marR="60960" marT="30480" marB="30480">
                    <a:lnR w="12700">
                      <a:solidFill>
                        <a:schemeClr val="tx1"/>
                      </a:solidFill>
                    </a:lnR>
                    <a:lnB w="12700">
                      <a:solidFill>
                        <a:schemeClr val="tx1"/>
                      </a:solidFill>
                    </a:lnB>
                  </a:tcPr>
                </a:tc>
                <a:extLst>
                  <a:ext uri="{0D108BD9-81ED-4DB2-BD59-A6C34878D82A}">
                    <a16:rowId xmlns:a16="http://schemas.microsoft.com/office/drawing/2014/main" val="3886215547"/>
                  </a:ext>
                </a:extLst>
              </a:tr>
            </a:tbl>
          </a:graphicData>
        </a:graphic>
      </p:graphicFrame>
      <p:pic>
        <p:nvPicPr>
          <p:cNvPr id="34" name="Picture 36" descr="Diagram&#10;&#10;Description automatically generated">
            <a:extLst>
              <a:ext uri="{FF2B5EF4-FFF2-40B4-BE49-F238E27FC236}">
                <a16:creationId xmlns:a16="http://schemas.microsoft.com/office/drawing/2014/main" id="{BA747BF1-F592-9035-056A-19E3F35EBB59}"/>
              </a:ext>
            </a:extLst>
          </p:cNvPr>
          <p:cNvPicPr>
            <a:picLocks noChangeAspect="1"/>
          </p:cNvPicPr>
          <p:nvPr/>
        </p:nvPicPr>
        <p:blipFill>
          <a:blip r:embed="rId9"/>
          <a:stretch>
            <a:fillRect/>
          </a:stretch>
        </p:blipFill>
        <p:spPr>
          <a:xfrm>
            <a:off x="816890" y="17006593"/>
            <a:ext cx="3829604" cy="4469037"/>
          </a:xfrm>
          <a:prstGeom prst="rect">
            <a:avLst/>
          </a:prstGeom>
        </p:spPr>
      </p:pic>
      <p:sp>
        <p:nvSpPr>
          <p:cNvPr id="38" name="TextBox 37">
            <a:extLst>
              <a:ext uri="{FF2B5EF4-FFF2-40B4-BE49-F238E27FC236}">
                <a16:creationId xmlns:a16="http://schemas.microsoft.com/office/drawing/2014/main" id="{81F6AF9A-5D3E-3C71-E398-82EF131D1042}"/>
              </a:ext>
            </a:extLst>
          </p:cNvPr>
          <p:cNvSpPr txBox="1"/>
          <p:nvPr/>
        </p:nvSpPr>
        <p:spPr>
          <a:xfrm>
            <a:off x="4902688" y="15929599"/>
            <a:ext cx="6598977" cy="473899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53064" rtl="0" eaLnBrk="1" latinLnBrk="0" hangingPunct="1">
              <a:defRPr sz="1286" kern="1200">
                <a:solidFill>
                  <a:schemeClr val="tx1"/>
                </a:solidFill>
                <a:latin typeface="+mn-lt"/>
                <a:ea typeface="+mn-ea"/>
                <a:cs typeface="+mn-cs"/>
              </a:defRPr>
            </a:lvl1pPr>
            <a:lvl2pPr marL="326532" algn="l" defTabSz="653064" rtl="0" eaLnBrk="1" latinLnBrk="0" hangingPunct="1">
              <a:defRPr sz="1286" kern="1200">
                <a:solidFill>
                  <a:schemeClr val="tx1"/>
                </a:solidFill>
                <a:latin typeface="+mn-lt"/>
                <a:ea typeface="+mn-ea"/>
                <a:cs typeface="+mn-cs"/>
              </a:defRPr>
            </a:lvl2pPr>
            <a:lvl3pPr marL="653064" algn="l" defTabSz="653064" rtl="0" eaLnBrk="1" latinLnBrk="0" hangingPunct="1">
              <a:defRPr sz="1286" kern="1200">
                <a:solidFill>
                  <a:schemeClr val="tx1"/>
                </a:solidFill>
                <a:latin typeface="+mn-lt"/>
                <a:ea typeface="+mn-ea"/>
                <a:cs typeface="+mn-cs"/>
              </a:defRPr>
            </a:lvl3pPr>
            <a:lvl4pPr marL="979597" algn="l" defTabSz="653064" rtl="0" eaLnBrk="1" latinLnBrk="0" hangingPunct="1">
              <a:defRPr sz="1286" kern="1200">
                <a:solidFill>
                  <a:schemeClr val="tx1"/>
                </a:solidFill>
                <a:latin typeface="+mn-lt"/>
                <a:ea typeface="+mn-ea"/>
                <a:cs typeface="+mn-cs"/>
              </a:defRPr>
            </a:lvl4pPr>
            <a:lvl5pPr marL="1306129" algn="l" defTabSz="653064" rtl="0" eaLnBrk="1" latinLnBrk="0" hangingPunct="1">
              <a:defRPr sz="1286" kern="1200">
                <a:solidFill>
                  <a:schemeClr val="tx1"/>
                </a:solidFill>
                <a:latin typeface="+mn-lt"/>
                <a:ea typeface="+mn-ea"/>
                <a:cs typeface="+mn-cs"/>
              </a:defRPr>
            </a:lvl5pPr>
            <a:lvl6pPr marL="1632661" algn="l" defTabSz="653064" rtl="0" eaLnBrk="1" latinLnBrk="0" hangingPunct="1">
              <a:defRPr sz="1286" kern="1200">
                <a:solidFill>
                  <a:schemeClr val="tx1"/>
                </a:solidFill>
                <a:latin typeface="+mn-lt"/>
                <a:ea typeface="+mn-ea"/>
                <a:cs typeface="+mn-cs"/>
              </a:defRPr>
            </a:lvl6pPr>
            <a:lvl7pPr marL="1959193" algn="l" defTabSz="653064" rtl="0" eaLnBrk="1" latinLnBrk="0" hangingPunct="1">
              <a:defRPr sz="1286" kern="1200">
                <a:solidFill>
                  <a:schemeClr val="tx1"/>
                </a:solidFill>
                <a:latin typeface="+mn-lt"/>
                <a:ea typeface="+mn-ea"/>
                <a:cs typeface="+mn-cs"/>
              </a:defRPr>
            </a:lvl7pPr>
            <a:lvl8pPr marL="2285726" algn="l" defTabSz="653064" rtl="0" eaLnBrk="1" latinLnBrk="0" hangingPunct="1">
              <a:defRPr sz="1286" kern="1200">
                <a:solidFill>
                  <a:schemeClr val="tx1"/>
                </a:solidFill>
                <a:latin typeface="+mn-lt"/>
                <a:ea typeface="+mn-ea"/>
                <a:cs typeface="+mn-cs"/>
              </a:defRPr>
            </a:lvl8pPr>
            <a:lvl9pPr marL="2612258" algn="l" defTabSz="653064" rtl="0" eaLnBrk="1" latinLnBrk="0" hangingPunct="1">
              <a:defRPr sz="1286" kern="1200">
                <a:solidFill>
                  <a:schemeClr val="tx1"/>
                </a:solidFill>
                <a:latin typeface="+mn-lt"/>
                <a:ea typeface="+mn-ea"/>
                <a:cs typeface="+mn-cs"/>
              </a:defRPr>
            </a:lvl9pPr>
          </a:lstStyle>
          <a:p>
            <a:pPr marL="381019" indent="-190510">
              <a:buFont typeface="Arial"/>
              <a:buChar char="•"/>
            </a:pPr>
            <a:r>
              <a:rPr lang="en-US" sz="2533" b="1">
                <a:latin typeface="Arial Bold"/>
                <a:cs typeface="Arial"/>
              </a:rPr>
              <a:t>Murmurs affect roughly 2.5% of the US adult population</a:t>
            </a:r>
            <a:endParaRPr lang="en-US" sz="857">
              <a:cs typeface="Calibri"/>
            </a:endParaRPr>
          </a:p>
          <a:p>
            <a:pPr marL="381019" indent="-190510">
              <a:buFont typeface="Arial"/>
              <a:buChar char="•"/>
            </a:pPr>
            <a:r>
              <a:rPr lang="en-US" sz="2533" b="1">
                <a:latin typeface="Arial Bold"/>
                <a:cs typeface="Arial"/>
              </a:rPr>
              <a:t>Detected traditionally through auscultation, confirmed by echocardiogram </a:t>
            </a:r>
          </a:p>
          <a:p>
            <a:pPr marL="381019" indent="-190510">
              <a:buFont typeface="Arial"/>
              <a:buChar char="•"/>
            </a:pPr>
            <a:r>
              <a:rPr lang="en-US" sz="2533" b="1">
                <a:latin typeface="Arial Bold"/>
                <a:cs typeface="Arial"/>
              </a:rPr>
              <a:t>Low-grade murmurs often are missed on auscultation, especially during early medical training</a:t>
            </a:r>
          </a:p>
          <a:p>
            <a:pPr marL="381019" indent="-190510">
              <a:buFont typeface="Arial"/>
              <a:buChar char="•"/>
            </a:pPr>
            <a:r>
              <a:rPr lang="en-US" sz="2533" b="1">
                <a:latin typeface="Arial Bold"/>
                <a:cs typeface="Arial"/>
              </a:rPr>
              <a:t>Further study is needed regarding POCUS training in medical students and ability to detect murmurs utilizing various detection methods</a:t>
            </a:r>
          </a:p>
        </p:txBody>
      </p:sp>
    </p:spTree>
    <p:extLst>
      <p:ext uri="{BB962C8B-B14F-4D97-AF65-F5344CB8AC3E}">
        <p14:creationId xmlns:p14="http://schemas.microsoft.com/office/powerpoint/2010/main" val="3748346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67D7532C24874D89857A63802DC2C1" ma:contentTypeVersion="15" ma:contentTypeDescription="Create a new document." ma:contentTypeScope="" ma:versionID="5f6d04919df4a8476c9c632650af950a">
  <xsd:schema xmlns:xsd="http://www.w3.org/2001/XMLSchema" xmlns:xs="http://www.w3.org/2001/XMLSchema" xmlns:p="http://schemas.microsoft.com/office/2006/metadata/properties" xmlns:ns2="7441e761-ab6a-461e-90da-33dc13ea92e2" xmlns:ns3="6a792765-b705-46d7-80f1-807d49892c41" targetNamespace="http://schemas.microsoft.com/office/2006/metadata/properties" ma:root="true" ma:fieldsID="427ab08c0a63f049f75c02fc3b1bdbee" ns2:_="" ns3:_="">
    <xsd:import namespace="7441e761-ab6a-461e-90da-33dc13ea92e2"/>
    <xsd:import namespace="6a792765-b705-46d7-80f1-807d49892c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1e761-ab6a-461e-90da-33dc13ea92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7164f63-ac24-44c5-9571-cabd26338ef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792765-b705-46d7-80f1-807d49892c4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1af37f3-dfc5-47fc-98e2-7a7b11dfce70}" ma:internalName="TaxCatchAll" ma:showField="CatchAllData" ma:web="6a792765-b705-46d7-80f1-807d49892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41e761-ab6a-461e-90da-33dc13ea92e2">
      <Terms xmlns="http://schemas.microsoft.com/office/infopath/2007/PartnerControls"/>
    </lcf76f155ced4ddcb4097134ff3c332f>
    <TaxCatchAll xmlns="6a792765-b705-46d7-80f1-807d49892c41" xsi:nil="true"/>
  </documentManagement>
</p:properties>
</file>

<file path=customXml/itemProps1.xml><?xml version="1.0" encoding="utf-8"?>
<ds:datastoreItem xmlns:ds="http://schemas.openxmlformats.org/officeDocument/2006/customXml" ds:itemID="{46A46022-CB03-4CA6-92B0-CF4F347773C8}"/>
</file>

<file path=customXml/itemProps2.xml><?xml version="1.0" encoding="utf-8"?>
<ds:datastoreItem xmlns:ds="http://schemas.openxmlformats.org/officeDocument/2006/customXml" ds:itemID="{36E3B34D-D3BE-47B0-BADC-7C12FDADC625}"/>
</file>

<file path=customXml/itemProps3.xml><?xml version="1.0" encoding="utf-8"?>
<ds:datastoreItem xmlns:ds="http://schemas.openxmlformats.org/officeDocument/2006/customXml" ds:itemID="{0EC3CEF0-9B76-462C-BA19-1483C5F5EF27}"/>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Slides>
  <Notes>2</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paragraph text</dc:title>
  <cp:revision>2</cp:revision>
  <dcterms:created xsi:type="dcterms:W3CDTF">2006-08-16T00:00:00Z</dcterms:created>
  <dcterms:modified xsi:type="dcterms:W3CDTF">2023-05-08T13:23:10Z</dcterms:modified>
  <dc:identifier>DAFgpxVQtK8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0x0101009F67D7532C24874D89857A63802DC2C1</vt:lpwstr>
  </property>
</Properties>
</file>